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9" r:id="rId3"/>
    <p:sldId id="267" r:id="rId4"/>
    <p:sldId id="261" r:id="rId5"/>
    <p:sldId id="280" r:id="rId6"/>
    <p:sldId id="257" r:id="rId7"/>
    <p:sldId id="259" r:id="rId8"/>
    <p:sldId id="263" r:id="rId9"/>
    <p:sldId id="274" r:id="rId10"/>
    <p:sldId id="286" r:id="rId11"/>
    <p:sldId id="260" r:id="rId12"/>
    <p:sldId id="281" r:id="rId13"/>
    <p:sldId id="273" r:id="rId14"/>
    <p:sldId id="270" r:id="rId15"/>
    <p:sldId id="272" r:id="rId16"/>
    <p:sldId id="271" r:id="rId17"/>
    <p:sldId id="290" r:id="rId18"/>
    <p:sldId id="264" r:id="rId19"/>
    <p:sldId id="287" r:id="rId20"/>
    <p:sldId id="279" r:id="rId21"/>
    <p:sldId id="265" r:id="rId22"/>
    <p:sldId id="277" r:id="rId23"/>
    <p:sldId id="282" r:id="rId24"/>
    <p:sldId id="266" r:id="rId25"/>
    <p:sldId id="276" r:id="rId26"/>
    <p:sldId id="278" r:id="rId27"/>
    <p:sldId id="285" r:id="rId28"/>
    <p:sldId id="284" r:id="rId29"/>
    <p:sldId id="268" r:id="rId30"/>
    <p:sldId id="269" r:id="rId31"/>
    <p:sldId id="275" r:id="rId32"/>
    <p:sldId id="283" r:id="rId33"/>
    <p:sldId id="258"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9008B-4FBF-4F2A-8567-B1D19093F484}" type="datetimeFigureOut">
              <a:rPr lang="en-GB" smtClean="0"/>
              <a:t>30/06/2017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93BC29-786D-4F37-A35D-4BFA5B165375}" type="slidenum">
              <a:rPr lang="en-GB" smtClean="0"/>
              <a:t>‹#›</a:t>
            </a:fld>
            <a:endParaRPr lang="en-GB"/>
          </a:p>
        </p:txBody>
      </p:sp>
    </p:spTree>
    <p:extLst>
      <p:ext uri="{BB962C8B-B14F-4D97-AF65-F5344CB8AC3E}">
        <p14:creationId xmlns:p14="http://schemas.microsoft.com/office/powerpoint/2010/main" val="600850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93BC29-786D-4F37-A35D-4BFA5B165375}" type="slidenum">
              <a:rPr lang="en-GB" smtClean="0"/>
              <a:t>32</a:t>
            </a:fld>
            <a:endParaRPr lang="en-GB"/>
          </a:p>
        </p:txBody>
      </p:sp>
    </p:spTree>
    <p:extLst>
      <p:ext uri="{BB962C8B-B14F-4D97-AF65-F5344CB8AC3E}">
        <p14:creationId xmlns:p14="http://schemas.microsoft.com/office/powerpoint/2010/main" val="1458051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420510-F9DE-479F-B927-E21D1BEA1C98}" type="datetimeFigureOut">
              <a:rPr lang="en-GB" smtClean="0"/>
              <a:t>30/06/2017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1ED92B-32FD-43F5-9C7D-1B223091C012}" type="slidenum">
              <a:rPr lang="en-GB" smtClean="0"/>
              <a:t>‹#›</a:t>
            </a:fld>
            <a:endParaRPr lang="en-GB"/>
          </a:p>
        </p:txBody>
      </p:sp>
    </p:spTree>
    <p:extLst>
      <p:ext uri="{BB962C8B-B14F-4D97-AF65-F5344CB8AC3E}">
        <p14:creationId xmlns:p14="http://schemas.microsoft.com/office/powerpoint/2010/main" val="203538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420510-F9DE-479F-B927-E21D1BEA1C98}" type="datetimeFigureOut">
              <a:rPr lang="en-GB" smtClean="0"/>
              <a:t>30/06/2017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1ED92B-32FD-43F5-9C7D-1B223091C012}" type="slidenum">
              <a:rPr lang="en-GB" smtClean="0"/>
              <a:t>‹#›</a:t>
            </a:fld>
            <a:endParaRPr lang="en-GB"/>
          </a:p>
        </p:txBody>
      </p:sp>
    </p:spTree>
    <p:extLst>
      <p:ext uri="{BB962C8B-B14F-4D97-AF65-F5344CB8AC3E}">
        <p14:creationId xmlns:p14="http://schemas.microsoft.com/office/powerpoint/2010/main" val="19830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420510-F9DE-479F-B927-E21D1BEA1C98}" type="datetimeFigureOut">
              <a:rPr lang="en-GB" smtClean="0"/>
              <a:t>30/06/2017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1ED92B-32FD-43F5-9C7D-1B223091C012}" type="slidenum">
              <a:rPr lang="en-GB" smtClean="0"/>
              <a:t>‹#›</a:t>
            </a:fld>
            <a:endParaRPr lang="en-GB"/>
          </a:p>
        </p:txBody>
      </p:sp>
    </p:spTree>
    <p:extLst>
      <p:ext uri="{BB962C8B-B14F-4D97-AF65-F5344CB8AC3E}">
        <p14:creationId xmlns:p14="http://schemas.microsoft.com/office/powerpoint/2010/main" val="316479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420510-F9DE-479F-B927-E21D1BEA1C98}" type="datetimeFigureOut">
              <a:rPr lang="en-GB" smtClean="0"/>
              <a:t>30/06/2017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1ED92B-32FD-43F5-9C7D-1B223091C012}" type="slidenum">
              <a:rPr lang="en-GB" smtClean="0"/>
              <a:t>‹#›</a:t>
            </a:fld>
            <a:endParaRPr lang="en-GB"/>
          </a:p>
        </p:txBody>
      </p:sp>
    </p:spTree>
    <p:extLst>
      <p:ext uri="{BB962C8B-B14F-4D97-AF65-F5344CB8AC3E}">
        <p14:creationId xmlns:p14="http://schemas.microsoft.com/office/powerpoint/2010/main" val="87269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20510-F9DE-479F-B927-E21D1BEA1C98}" type="datetimeFigureOut">
              <a:rPr lang="en-GB" smtClean="0"/>
              <a:t>30/06/2017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1ED92B-32FD-43F5-9C7D-1B223091C012}" type="slidenum">
              <a:rPr lang="en-GB" smtClean="0"/>
              <a:t>‹#›</a:t>
            </a:fld>
            <a:endParaRPr lang="en-GB"/>
          </a:p>
        </p:txBody>
      </p:sp>
    </p:spTree>
    <p:extLst>
      <p:ext uri="{BB962C8B-B14F-4D97-AF65-F5344CB8AC3E}">
        <p14:creationId xmlns:p14="http://schemas.microsoft.com/office/powerpoint/2010/main" val="331013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420510-F9DE-479F-B927-E21D1BEA1C98}" type="datetimeFigureOut">
              <a:rPr lang="en-GB" smtClean="0"/>
              <a:t>30/06/2017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1ED92B-32FD-43F5-9C7D-1B223091C012}" type="slidenum">
              <a:rPr lang="en-GB" smtClean="0"/>
              <a:t>‹#›</a:t>
            </a:fld>
            <a:endParaRPr lang="en-GB"/>
          </a:p>
        </p:txBody>
      </p:sp>
    </p:spTree>
    <p:extLst>
      <p:ext uri="{BB962C8B-B14F-4D97-AF65-F5344CB8AC3E}">
        <p14:creationId xmlns:p14="http://schemas.microsoft.com/office/powerpoint/2010/main" val="128657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420510-F9DE-479F-B927-E21D1BEA1C98}" type="datetimeFigureOut">
              <a:rPr lang="en-GB" smtClean="0"/>
              <a:t>30/06/2017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1ED92B-32FD-43F5-9C7D-1B223091C012}" type="slidenum">
              <a:rPr lang="en-GB" smtClean="0"/>
              <a:t>‹#›</a:t>
            </a:fld>
            <a:endParaRPr lang="en-GB"/>
          </a:p>
        </p:txBody>
      </p:sp>
    </p:spTree>
    <p:extLst>
      <p:ext uri="{BB962C8B-B14F-4D97-AF65-F5344CB8AC3E}">
        <p14:creationId xmlns:p14="http://schemas.microsoft.com/office/powerpoint/2010/main" val="100151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420510-F9DE-479F-B927-E21D1BEA1C98}" type="datetimeFigureOut">
              <a:rPr lang="en-GB" smtClean="0"/>
              <a:t>30/06/2017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1ED92B-32FD-43F5-9C7D-1B223091C012}" type="slidenum">
              <a:rPr lang="en-GB" smtClean="0"/>
              <a:t>‹#›</a:t>
            </a:fld>
            <a:endParaRPr lang="en-GB"/>
          </a:p>
        </p:txBody>
      </p:sp>
    </p:spTree>
    <p:extLst>
      <p:ext uri="{BB962C8B-B14F-4D97-AF65-F5344CB8AC3E}">
        <p14:creationId xmlns:p14="http://schemas.microsoft.com/office/powerpoint/2010/main" val="400365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20510-F9DE-479F-B927-E21D1BEA1C98}" type="datetimeFigureOut">
              <a:rPr lang="en-GB" smtClean="0"/>
              <a:t>30/06/2017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1ED92B-32FD-43F5-9C7D-1B223091C012}" type="slidenum">
              <a:rPr lang="en-GB" smtClean="0"/>
              <a:t>‹#›</a:t>
            </a:fld>
            <a:endParaRPr lang="en-GB"/>
          </a:p>
        </p:txBody>
      </p:sp>
    </p:spTree>
    <p:extLst>
      <p:ext uri="{BB962C8B-B14F-4D97-AF65-F5344CB8AC3E}">
        <p14:creationId xmlns:p14="http://schemas.microsoft.com/office/powerpoint/2010/main" val="251731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20510-F9DE-479F-B927-E21D1BEA1C98}" type="datetimeFigureOut">
              <a:rPr lang="en-GB" smtClean="0"/>
              <a:t>30/06/2017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1ED92B-32FD-43F5-9C7D-1B223091C012}" type="slidenum">
              <a:rPr lang="en-GB" smtClean="0"/>
              <a:t>‹#›</a:t>
            </a:fld>
            <a:endParaRPr lang="en-GB"/>
          </a:p>
        </p:txBody>
      </p:sp>
    </p:spTree>
    <p:extLst>
      <p:ext uri="{BB962C8B-B14F-4D97-AF65-F5344CB8AC3E}">
        <p14:creationId xmlns:p14="http://schemas.microsoft.com/office/powerpoint/2010/main" val="360731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20510-F9DE-479F-B927-E21D1BEA1C98}" type="datetimeFigureOut">
              <a:rPr lang="en-GB" smtClean="0"/>
              <a:t>30/06/2017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1ED92B-32FD-43F5-9C7D-1B223091C012}" type="slidenum">
              <a:rPr lang="en-GB" smtClean="0"/>
              <a:t>‹#›</a:t>
            </a:fld>
            <a:endParaRPr lang="en-GB"/>
          </a:p>
        </p:txBody>
      </p:sp>
    </p:spTree>
    <p:extLst>
      <p:ext uri="{BB962C8B-B14F-4D97-AF65-F5344CB8AC3E}">
        <p14:creationId xmlns:p14="http://schemas.microsoft.com/office/powerpoint/2010/main" val="429212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20510-F9DE-479F-B927-E21D1BEA1C98}" type="datetimeFigureOut">
              <a:rPr lang="en-GB" smtClean="0"/>
              <a:t>30/06/2017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ED92B-32FD-43F5-9C7D-1B223091C012}" type="slidenum">
              <a:rPr lang="en-GB" smtClean="0"/>
              <a:t>‹#›</a:t>
            </a:fld>
            <a:endParaRPr lang="en-GB"/>
          </a:p>
        </p:txBody>
      </p:sp>
    </p:spTree>
    <p:extLst>
      <p:ext uri="{BB962C8B-B14F-4D97-AF65-F5344CB8AC3E}">
        <p14:creationId xmlns:p14="http://schemas.microsoft.com/office/powerpoint/2010/main" val="760652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emberley.com/janeinfo/othpoems.html#at24" TargetMode="External"/><Relationship Id="rId2" Type="http://schemas.openxmlformats.org/officeDocument/2006/relationships/hyperlink" Target="http://www.pemberley.com/janeinfo/othpoems.html#whcrawfmusgyat" TargetMode="External"/><Relationship Id="rId1" Type="http://schemas.openxmlformats.org/officeDocument/2006/relationships/slideLayout" Target="../slideLayouts/slideLayout2.xml"/><Relationship Id="rId4" Type="http://schemas.openxmlformats.org/officeDocument/2006/relationships/hyperlink" Target="http://www.pemberley.com/janeinfo/othpoems.html#bras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emberley.com/janeinfo/othpoems.html#milsomst" TargetMode="External"/><Relationship Id="rId2" Type="http://schemas.openxmlformats.org/officeDocument/2006/relationships/hyperlink" Target="http://www.pemberley.com/janeinfo/ppjalmap.html#winchest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emberley.com/janeinfo/janelife.html#cassandra" TargetMode="External"/><Relationship Id="rId2" Type="http://schemas.openxmlformats.org/officeDocument/2006/relationships/hyperlink" Target="http://www.pemberley.com/janeinfo/ppjalmap.html#bath" TargetMode="External"/><Relationship Id="rId1" Type="http://schemas.openxmlformats.org/officeDocument/2006/relationships/slideLayout" Target="../slideLayouts/slideLayout2.xml"/><Relationship Id="rId6" Type="http://schemas.openxmlformats.org/officeDocument/2006/relationships/hyperlink" Target="http://www.pemberley.com/janeinfo/janewrit.html#persuas" TargetMode="External"/><Relationship Id="rId5" Type="http://schemas.openxmlformats.org/officeDocument/2006/relationships/hyperlink" Target="http://www.pemberley.com/janeinfo/janelife.html#carolinea" TargetMode="External"/><Relationship Id="rId4" Type="http://schemas.openxmlformats.org/officeDocument/2006/relationships/hyperlink" Target="http://www.pemberley.com/janeinfo/ppjalmap.html#lym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emberley.com/janeinfo/ppjalmap.html#steventon" TargetMode="External"/><Relationship Id="rId2" Type="http://schemas.openxmlformats.org/officeDocument/2006/relationships/hyperlink" Target="http://www.pemberley.com/janeinfo/janelife.html#janefath" TargetMode="External"/><Relationship Id="rId1" Type="http://schemas.openxmlformats.org/officeDocument/2006/relationships/slideLayout" Target="../slideLayouts/slideLayout2.xml"/><Relationship Id="rId4" Type="http://schemas.openxmlformats.org/officeDocument/2006/relationships/hyperlink" Target="http://www.pemberley.com/janeinfo/ppjalmap.html#hampshir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pemberley.com/janeinfo/brablets.html" TargetMode="External"/><Relationship Id="rId2" Type="http://schemas.openxmlformats.org/officeDocument/2006/relationships/hyperlink" Target="https://www.thefreelibrary.com/Comic+fantasy+in+Jane+Austen's+Juvenilia:+female+roguery+and+the...-a0199801405" TargetMode="External"/><Relationship Id="rId1" Type="http://schemas.openxmlformats.org/officeDocument/2006/relationships/slideLayout" Target="../slideLayouts/slideLayout2.xml"/><Relationship Id="rId4" Type="http://schemas.openxmlformats.org/officeDocument/2006/relationships/hyperlink" Target="https://janeaustensworld.wordpres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7772400" cy="1470025"/>
          </a:xfrm>
        </p:spPr>
        <p:txBody>
          <a:bodyPr/>
          <a:lstStyle/>
          <a:p>
            <a:r>
              <a:rPr lang="en-GB" b="1" dirty="0" smtClean="0">
                <a:solidFill>
                  <a:srgbClr val="FF0000"/>
                </a:solidFill>
              </a:rPr>
              <a:t>LOVE &amp; FREINDSHIP</a:t>
            </a:r>
            <a:endParaRPr lang="en-GB" b="1" dirty="0">
              <a:solidFill>
                <a:srgbClr val="FF0000"/>
              </a:solidFill>
            </a:endParaRPr>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1"/>
            <a:ext cx="5331429" cy="651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412776"/>
            <a:ext cx="3456384"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868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a:solidFill>
            <a:schemeClr val="accent5">
              <a:lumMod val="20000"/>
              <a:lumOff val="80000"/>
            </a:schemeClr>
          </a:solidFill>
        </p:spPr>
        <p:txBody>
          <a:bodyPr>
            <a:normAutofit fontScale="90000"/>
          </a:bodyPr>
          <a:lstStyle/>
          <a:p>
            <a:r>
              <a:rPr lang="en-GB" sz="3100" dirty="0" smtClean="0"/>
              <a:t>HOW DO YOU FEEL? WHAT ARE YOU THINKING? WHAT MORAL/PRACTICAL DECISIONS DO YOU HAVE TO MAKE? HOW MIGHT DIFFERENT  PERSONALITIES REACT?</a:t>
            </a:r>
            <a:endParaRPr lang="en-GB" sz="3100" dirty="0"/>
          </a:p>
        </p:txBody>
      </p:sp>
      <p:sp>
        <p:nvSpPr>
          <p:cNvPr id="3" name="Content Placeholder 2"/>
          <p:cNvSpPr>
            <a:spLocks noGrp="1"/>
          </p:cNvSpPr>
          <p:nvPr>
            <p:ph idx="1"/>
          </p:nvPr>
        </p:nvSpPr>
        <p:spPr>
          <a:xfrm>
            <a:off x="0" y="1628800"/>
            <a:ext cx="9144000" cy="5229200"/>
          </a:xfrm>
          <a:solidFill>
            <a:schemeClr val="accent5">
              <a:lumMod val="20000"/>
              <a:lumOff val="80000"/>
            </a:schemeClr>
          </a:solidFill>
        </p:spPr>
        <p:txBody>
          <a:bodyPr>
            <a:normAutofit fontScale="92500" lnSpcReduction="10000"/>
          </a:bodyPr>
          <a:lstStyle/>
          <a:p>
            <a:r>
              <a:rPr lang="en-GB" dirty="0" smtClean="0"/>
              <a:t>YOU ARE:</a:t>
            </a:r>
          </a:p>
          <a:p>
            <a:r>
              <a:rPr lang="en-GB" dirty="0" smtClean="0"/>
              <a:t>One of the soldiers in their fine uniforms arriving in a small town and attracting the attention of the local girls/women.</a:t>
            </a:r>
          </a:p>
          <a:p>
            <a:r>
              <a:rPr lang="en-GB" dirty="0" smtClean="0"/>
              <a:t>An unmarried woman who has reached her late twenties. A wealthy man she thinks of as rather mediocre and self-important proposes marriage.</a:t>
            </a:r>
          </a:p>
          <a:p>
            <a:r>
              <a:rPr lang="en-GB" dirty="0" smtClean="0"/>
              <a:t>A young man who depends on his rich aunt for his income but who meets and falls in love with an ‘unsuitable’ young woman. Secrecy is necessary.</a:t>
            </a:r>
          </a:p>
          <a:p>
            <a:r>
              <a:rPr lang="en-GB" dirty="0" smtClean="0"/>
              <a:t>The ‘unsuitable’ young woman.</a:t>
            </a:r>
            <a:endParaRPr lang="en-GB" dirty="0"/>
          </a:p>
        </p:txBody>
      </p:sp>
    </p:spTree>
    <p:extLst>
      <p:ext uri="{BB962C8B-B14F-4D97-AF65-F5344CB8AC3E}">
        <p14:creationId xmlns:p14="http://schemas.microsoft.com/office/powerpoint/2010/main" val="2849097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070992"/>
          </a:xfrm>
          <a:solidFill>
            <a:srgbClr val="FFFF00"/>
          </a:solidFill>
        </p:spPr>
        <p:txBody>
          <a:bodyPr/>
          <a:lstStyle/>
          <a:p>
            <a:r>
              <a:rPr lang="en-GB" dirty="0" smtClean="0"/>
              <a:t>P.O.V. MINOR CHARACTER</a:t>
            </a:r>
            <a:endParaRPr lang="en-GB" dirty="0"/>
          </a:p>
        </p:txBody>
      </p:sp>
      <p:sp>
        <p:nvSpPr>
          <p:cNvPr id="3" name="Content Placeholder 2"/>
          <p:cNvSpPr>
            <a:spLocks noGrp="1"/>
          </p:cNvSpPr>
          <p:nvPr>
            <p:ph idx="1"/>
          </p:nvPr>
        </p:nvSpPr>
        <p:spPr>
          <a:xfrm>
            <a:off x="0" y="764704"/>
            <a:ext cx="9144000" cy="6093296"/>
          </a:xfrm>
          <a:solidFill>
            <a:schemeClr val="accent2">
              <a:lumMod val="60000"/>
              <a:lumOff val="40000"/>
            </a:schemeClr>
          </a:solidFill>
        </p:spPr>
        <p:txBody>
          <a:bodyPr>
            <a:normAutofit lnSpcReduction="10000"/>
          </a:bodyPr>
          <a:lstStyle/>
          <a:p>
            <a:r>
              <a:rPr lang="en-GB" dirty="0" smtClean="0"/>
              <a:t>Pride and Prejudice</a:t>
            </a:r>
          </a:p>
          <a:p>
            <a:r>
              <a:rPr lang="en-GB" dirty="0" smtClean="0"/>
              <a:t>Mr Collins  - the pompous rejected suitor</a:t>
            </a:r>
          </a:p>
          <a:p>
            <a:r>
              <a:rPr lang="en-GB" dirty="0" smtClean="0"/>
              <a:t>Charlotte Lucas – who settles for security above fulfilment</a:t>
            </a:r>
          </a:p>
          <a:p>
            <a:r>
              <a:rPr lang="en-GB" dirty="0" smtClean="0"/>
              <a:t>Mrs Bennet – the intrusive mother </a:t>
            </a:r>
          </a:p>
          <a:p>
            <a:r>
              <a:rPr lang="en-GB" dirty="0" smtClean="0"/>
              <a:t>Lydia -  the rebellious wild daughter</a:t>
            </a:r>
          </a:p>
          <a:p>
            <a:r>
              <a:rPr lang="en-GB" dirty="0" smtClean="0"/>
              <a:t>Mr Bennet – the father of five daughters who doesn’t want to be disturbed</a:t>
            </a:r>
          </a:p>
          <a:p>
            <a:r>
              <a:rPr lang="en-GB" dirty="0" smtClean="0"/>
              <a:t>Miss Bingley who wants to protect her brother from an unsuitable relationship</a:t>
            </a:r>
          </a:p>
          <a:p>
            <a:r>
              <a:rPr lang="en-GB" dirty="0" smtClean="0"/>
              <a:t>Darcy’s housekeeper / The </a:t>
            </a:r>
            <a:r>
              <a:rPr lang="en-GB" dirty="0" err="1" smtClean="0"/>
              <a:t>Bennets</a:t>
            </a:r>
            <a:r>
              <a:rPr lang="en-GB" dirty="0" smtClean="0"/>
              <a:t>’ </a:t>
            </a:r>
            <a:r>
              <a:rPr lang="en-GB" dirty="0" smtClean="0"/>
              <a:t>inquisitive </a:t>
            </a:r>
            <a:r>
              <a:rPr lang="en-GB" dirty="0" smtClean="0"/>
              <a:t>neighbour</a:t>
            </a:r>
            <a:r>
              <a:rPr lang="en-GB" dirty="0" smtClean="0"/>
              <a:t> </a:t>
            </a:r>
            <a:endParaRPr lang="en-GB" dirty="0" smtClean="0"/>
          </a:p>
          <a:p>
            <a:endParaRPr lang="en-GB" dirty="0"/>
          </a:p>
        </p:txBody>
      </p:sp>
    </p:spTree>
    <p:extLst>
      <p:ext uri="{BB962C8B-B14F-4D97-AF65-F5344CB8AC3E}">
        <p14:creationId xmlns:p14="http://schemas.microsoft.com/office/powerpoint/2010/main" val="4051534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WRITING</a:t>
            </a:r>
            <a:endParaRPr lang="en-GB" dirty="0"/>
          </a:p>
        </p:txBody>
      </p:sp>
      <p:sp>
        <p:nvSpPr>
          <p:cNvPr id="3" name="Content Placeholder 2"/>
          <p:cNvSpPr>
            <a:spLocks noGrp="1"/>
          </p:cNvSpPr>
          <p:nvPr>
            <p:ph idx="1"/>
          </p:nvPr>
        </p:nvSpPr>
        <p:spPr>
          <a:xfrm>
            <a:off x="467544" y="1052736"/>
            <a:ext cx="8229600" cy="5661248"/>
          </a:xfrm>
        </p:spPr>
        <p:txBody>
          <a:bodyPr/>
          <a:lstStyle/>
          <a:p>
            <a:r>
              <a:rPr lang="en-GB" dirty="0" smtClean="0"/>
              <a:t>Write for 30 minutes on:</a:t>
            </a:r>
          </a:p>
          <a:p>
            <a:r>
              <a:rPr lang="en-GB" dirty="0" smtClean="0"/>
              <a:t>P.O.V. of a character</a:t>
            </a:r>
          </a:p>
          <a:p>
            <a:r>
              <a:rPr lang="en-GB" dirty="0" smtClean="0"/>
              <a:t>E.g. dramatic monologue / part of a short story</a:t>
            </a:r>
          </a:p>
          <a:p>
            <a:r>
              <a:rPr lang="en-GB" dirty="0" smtClean="0"/>
              <a:t>Or</a:t>
            </a:r>
          </a:p>
          <a:p>
            <a:r>
              <a:rPr lang="en-GB" dirty="0" smtClean="0"/>
              <a:t>A situation taken from one of the novels</a:t>
            </a:r>
          </a:p>
          <a:p>
            <a:r>
              <a:rPr lang="en-GB" dirty="0" smtClean="0"/>
              <a:t>Or</a:t>
            </a:r>
          </a:p>
          <a:p>
            <a:r>
              <a:rPr lang="en-GB" dirty="0" smtClean="0"/>
              <a:t>An updating of a situation</a:t>
            </a:r>
          </a:p>
          <a:p>
            <a:r>
              <a:rPr lang="en-GB" dirty="0" smtClean="0"/>
              <a:t>Or develop something that emerged during automatic writing</a:t>
            </a:r>
          </a:p>
          <a:p>
            <a:endParaRPr lang="en-GB" dirty="0"/>
          </a:p>
        </p:txBody>
      </p:sp>
    </p:spTree>
    <p:extLst>
      <p:ext uri="{BB962C8B-B14F-4D97-AF65-F5344CB8AC3E}">
        <p14:creationId xmlns:p14="http://schemas.microsoft.com/office/powerpoint/2010/main" val="3839858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PERSUASION by Jeff James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452596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196753"/>
            <a:ext cx="4660776"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20030" y="4725144"/>
            <a:ext cx="4084712" cy="1938992"/>
          </a:xfrm>
          <a:prstGeom prst="rect">
            <a:avLst/>
          </a:prstGeom>
          <a:noFill/>
        </p:spPr>
        <p:txBody>
          <a:bodyPr wrap="square" rtlCol="0">
            <a:spAutoFit/>
          </a:bodyPr>
          <a:lstStyle/>
          <a:p>
            <a:r>
              <a:rPr lang="en-GB" sz="2400" dirty="0"/>
              <a:t>An irreverent adaptation of Jane Austen’s last novel puts a fun spin on the source material, but fails to honour her characters’ complexities</a:t>
            </a:r>
          </a:p>
        </p:txBody>
      </p:sp>
      <p:sp>
        <p:nvSpPr>
          <p:cNvPr id="5" name="TextBox 4"/>
          <p:cNvSpPr txBox="1"/>
          <p:nvPr/>
        </p:nvSpPr>
        <p:spPr>
          <a:xfrm>
            <a:off x="179512" y="6021288"/>
            <a:ext cx="4320480" cy="1107996"/>
          </a:xfrm>
          <a:prstGeom prst="rect">
            <a:avLst/>
          </a:prstGeom>
          <a:noFill/>
        </p:spPr>
        <p:txBody>
          <a:bodyPr wrap="square" rtlCol="0">
            <a:spAutoFit/>
          </a:bodyPr>
          <a:lstStyle/>
          <a:p>
            <a:r>
              <a:rPr lang="en-GB" sz="2400" dirty="0"/>
              <a:t>An inventive and extremely funny tribute to Jane Austen </a:t>
            </a:r>
          </a:p>
          <a:p>
            <a:endParaRPr lang="en-GB" dirty="0"/>
          </a:p>
        </p:txBody>
      </p:sp>
    </p:spTree>
    <p:extLst>
      <p:ext uri="{BB962C8B-B14F-4D97-AF65-F5344CB8AC3E}">
        <p14:creationId xmlns:p14="http://schemas.microsoft.com/office/powerpoint/2010/main" val="1481349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sz="3600" b="1" dirty="0" smtClean="0"/>
              <a:t>from: </a:t>
            </a:r>
            <a:r>
              <a:rPr lang="en-GB" sz="3600" b="1" dirty="0"/>
              <a:t>Letter to Lord Byron – W H Auden</a:t>
            </a:r>
            <a:r>
              <a:rPr lang="en-GB" b="1" dirty="0"/>
              <a:t/>
            </a:r>
            <a:br>
              <a:rPr lang="en-GB" b="1" dirty="0"/>
            </a:br>
            <a:endParaRPr lang="en-GB" dirty="0"/>
          </a:p>
        </p:txBody>
      </p:sp>
      <p:sp>
        <p:nvSpPr>
          <p:cNvPr id="3" name="Content Placeholder 2"/>
          <p:cNvSpPr>
            <a:spLocks noGrp="1"/>
          </p:cNvSpPr>
          <p:nvPr>
            <p:ph idx="1"/>
          </p:nvPr>
        </p:nvSpPr>
        <p:spPr>
          <a:xfrm>
            <a:off x="457200" y="1600200"/>
            <a:ext cx="8229600" cy="5069160"/>
          </a:xfrm>
        </p:spPr>
        <p:txBody>
          <a:bodyPr>
            <a:normAutofit fontScale="85000" lnSpcReduction="20000"/>
          </a:bodyPr>
          <a:lstStyle/>
          <a:p>
            <a:r>
              <a:rPr lang="en-GB" dirty="0" smtClean="0"/>
              <a:t>There </a:t>
            </a:r>
            <a:r>
              <a:rPr lang="en-GB" dirty="0"/>
              <a:t>is one other author in my pack:</a:t>
            </a:r>
            <a:br>
              <a:rPr lang="en-GB" dirty="0"/>
            </a:br>
            <a:r>
              <a:rPr lang="en-GB" dirty="0"/>
              <a:t>For some time I debated which to write to.</a:t>
            </a:r>
            <a:br>
              <a:rPr lang="en-GB" dirty="0"/>
            </a:br>
            <a:r>
              <a:rPr lang="en-GB" dirty="0"/>
              <a:t>Which would be least likely to send my letter back?</a:t>
            </a:r>
            <a:br>
              <a:rPr lang="en-GB" dirty="0"/>
            </a:br>
            <a:r>
              <a:rPr lang="en-GB" dirty="0"/>
              <a:t>But I decided I'd give a fright to</a:t>
            </a:r>
            <a:br>
              <a:rPr lang="en-GB" dirty="0"/>
            </a:br>
            <a:r>
              <a:rPr lang="en-GB" dirty="0"/>
              <a:t>Jane Austen if I wrote when I had no right to,</a:t>
            </a:r>
            <a:br>
              <a:rPr lang="en-GB" dirty="0"/>
            </a:br>
            <a:r>
              <a:rPr lang="en-GB" dirty="0"/>
              <a:t>and share in her contempt the dreadful fates</a:t>
            </a:r>
            <a:br>
              <a:rPr lang="en-GB" dirty="0"/>
            </a:br>
            <a:r>
              <a:rPr lang="en-GB" dirty="0"/>
              <a:t>Of </a:t>
            </a:r>
            <a:r>
              <a:rPr lang="en-GB" dirty="0">
                <a:hlinkClick r:id="rId2"/>
              </a:rPr>
              <a:t>Crawford, Musgrave, and Mr. Yates</a:t>
            </a:r>
            <a:r>
              <a:rPr lang="en-GB" dirty="0"/>
              <a:t>.</a:t>
            </a:r>
          </a:p>
          <a:p>
            <a:r>
              <a:rPr lang="en-GB" dirty="0"/>
              <a:t>You could not shock her more than she shocks me;</a:t>
            </a:r>
            <a:br>
              <a:rPr lang="en-GB" dirty="0"/>
            </a:br>
            <a:r>
              <a:rPr lang="en-GB" dirty="0" smtClean="0"/>
              <a:t>Beside </a:t>
            </a:r>
            <a:r>
              <a:rPr lang="en-GB" dirty="0"/>
              <a:t>her Joyce seems innocent as grass.</a:t>
            </a:r>
            <a:br>
              <a:rPr lang="en-GB" dirty="0"/>
            </a:br>
            <a:r>
              <a:rPr lang="en-GB" dirty="0"/>
              <a:t>It makes me uncomfortable to see</a:t>
            </a:r>
            <a:br>
              <a:rPr lang="en-GB" dirty="0"/>
            </a:br>
            <a:r>
              <a:rPr lang="en-GB" dirty="0"/>
              <a:t>An English </a:t>
            </a:r>
            <a:r>
              <a:rPr lang="en-GB" dirty="0">
                <a:hlinkClick r:id="rId3"/>
              </a:rPr>
              <a:t>spinster</a:t>
            </a:r>
            <a:r>
              <a:rPr lang="en-GB" dirty="0"/>
              <a:t> of the middle class</a:t>
            </a:r>
            <a:br>
              <a:rPr lang="en-GB" dirty="0"/>
            </a:br>
            <a:r>
              <a:rPr lang="en-GB" dirty="0"/>
              <a:t>Describe the </a:t>
            </a:r>
            <a:r>
              <a:rPr lang="en-GB" dirty="0">
                <a:hlinkClick r:id="rId4"/>
              </a:rPr>
              <a:t>amorous effects of `brass'</a:t>
            </a:r>
            <a:r>
              <a:rPr lang="en-GB" dirty="0"/>
              <a:t>,</a:t>
            </a:r>
            <a:br>
              <a:rPr lang="en-GB" dirty="0"/>
            </a:br>
            <a:r>
              <a:rPr lang="en-GB" dirty="0"/>
              <a:t>Reveal so frankly and with such sobriety</a:t>
            </a:r>
            <a:br>
              <a:rPr lang="en-GB" dirty="0"/>
            </a:br>
            <a:r>
              <a:rPr lang="en-GB" dirty="0"/>
              <a:t>The economic basis of society.</a:t>
            </a:r>
          </a:p>
          <a:p>
            <a:endParaRPr lang="en-GB" dirty="0"/>
          </a:p>
        </p:txBody>
      </p:sp>
    </p:spTree>
    <p:extLst>
      <p:ext uri="{BB962C8B-B14F-4D97-AF65-F5344CB8AC3E}">
        <p14:creationId xmlns:p14="http://schemas.microsoft.com/office/powerpoint/2010/main" val="2725803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7504" y="260648"/>
            <a:ext cx="8928992" cy="6480720"/>
          </a:xfrm>
        </p:spPr>
        <p:txBody>
          <a:bodyPr>
            <a:normAutofit fontScale="62500" lnSpcReduction="20000"/>
          </a:bodyPr>
          <a:lstStyle/>
          <a:p>
            <a:r>
              <a:rPr lang="en-GB" sz="3400" b="1" i="1" dirty="0" smtClean="0"/>
              <a:t>Pride </a:t>
            </a:r>
            <a:r>
              <a:rPr lang="en-GB" sz="3400" b="1" i="1" dirty="0"/>
              <a:t>and </a:t>
            </a:r>
            <a:r>
              <a:rPr lang="en-GB" sz="3400" b="1" i="1" dirty="0" smtClean="0"/>
              <a:t>Prejudice  </a:t>
            </a:r>
            <a:r>
              <a:rPr lang="en-GB" sz="3400" i="1" dirty="0" smtClean="0"/>
              <a:t>by </a:t>
            </a:r>
            <a:r>
              <a:rPr lang="en-GB" sz="3400" dirty="0" smtClean="0"/>
              <a:t>Mary </a:t>
            </a:r>
            <a:r>
              <a:rPr lang="en-GB" sz="3400" dirty="0" err="1"/>
              <a:t>Holtby</a:t>
            </a:r>
            <a:endParaRPr lang="en-GB" sz="3400" dirty="0"/>
          </a:p>
          <a:p>
            <a:endParaRPr lang="en-GB" b="1" dirty="0"/>
          </a:p>
          <a:p>
            <a:pPr>
              <a:lnSpc>
                <a:spcPct val="120000"/>
              </a:lnSpc>
            </a:pPr>
            <a:r>
              <a:rPr lang="en-GB" sz="3400" dirty="0"/>
              <a:t>``Marry well'', is Bennet tenet: Bingley singly must remain</a:t>
            </a:r>
            <a:br>
              <a:rPr lang="en-GB" sz="3400" dirty="0"/>
            </a:br>
            <a:r>
              <a:rPr lang="en-GB" sz="3400" dirty="0"/>
              <a:t>Since classy Darcy (Lizzy-dizzy) thinks he's far too good for Jane.</a:t>
            </a:r>
            <a:br>
              <a:rPr lang="en-GB" sz="3400" dirty="0"/>
            </a:br>
            <a:r>
              <a:rPr lang="en-GB" sz="3400" dirty="0"/>
              <a:t>Rummy mummy, jaunty aunty, these would drag both gallants down </a:t>
            </a:r>
            <a:endParaRPr lang="en-GB" sz="3400" dirty="0" smtClean="0"/>
          </a:p>
          <a:p>
            <a:pPr>
              <a:lnSpc>
                <a:spcPct val="120000"/>
              </a:lnSpc>
            </a:pPr>
            <a:r>
              <a:rPr lang="en-GB" sz="3400" dirty="0" smtClean="0"/>
              <a:t>Plus </a:t>
            </a:r>
            <a:r>
              <a:rPr lang="en-GB" sz="3400" dirty="0"/>
              <a:t>the younger siblings' </a:t>
            </a:r>
            <a:r>
              <a:rPr lang="en-GB" sz="3400" dirty="0" err="1"/>
              <a:t>dribblings</a:t>
            </a:r>
            <a:r>
              <a:rPr lang="en-GB" sz="3400" dirty="0"/>
              <a:t> over officers in town.</a:t>
            </a:r>
            <a:br>
              <a:rPr lang="en-GB" sz="3400" dirty="0"/>
            </a:br>
            <a:r>
              <a:rPr lang="en-GB" sz="3400" dirty="0"/>
              <a:t>See the specious Wickham trick '</a:t>
            </a:r>
            <a:r>
              <a:rPr lang="en-GB" sz="3400" dirty="0" err="1"/>
              <a:t>em</a:t>
            </a:r>
            <a:r>
              <a:rPr lang="en-GB" sz="3400" dirty="0"/>
              <a:t> with his tales of </a:t>
            </a:r>
            <a:r>
              <a:rPr lang="en-GB" sz="3400" dirty="0" err="1"/>
              <a:t>birthright</a:t>
            </a:r>
            <a:r>
              <a:rPr lang="en-GB" sz="3400" dirty="0"/>
              <a:t> gloom,</a:t>
            </a:r>
            <a:br>
              <a:rPr lang="en-GB" sz="3400" dirty="0"/>
            </a:br>
            <a:r>
              <a:rPr lang="en-GB" sz="3400" dirty="0"/>
              <a:t>See how hideous Lydia's ruin looms before she gets her groom;</a:t>
            </a:r>
            <a:br>
              <a:rPr lang="en-GB" sz="3400" dirty="0"/>
            </a:br>
            <a:r>
              <a:rPr lang="en-GB" sz="3400" dirty="0"/>
              <a:t>Glassy Darcy saves the bacon, shaken out of former pride:</a:t>
            </a:r>
            <a:br>
              <a:rPr lang="en-GB" sz="3400" dirty="0"/>
            </a:br>
            <a:r>
              <a:rPr lang="en-GB" sz="3400" dirty="0"/>
              <a:t>Is he Lizzy's destined love, to shove her prejudice aside?</a:t>
            </a:r>
            <a:br>
              <a:rPr lang="en-GB" sz="3400" dirty="0"/>
            </a:br>
            <a:r>
              <a:rPr lang="en-GB" sz="3400" dirty="0"/>
              <a:t>Has she clout to flout that matron, patroness of priestly coz</a:t>
            </a:r>
            <a:br>
              <a:rPr lang="en-GB" sz="3400" dirty="0"/>
            </a:br>
            <a:r>
              <a:rPr lang="en-GB" sz="3400" dirty="0"/>
              <a:t>(He whose ludicrous proposing </a:t>
            </a:r>
            <a:r>
              <a:rPr lang="en-GB" sz="3400" dirty="0" err="1"/>
              <a:t>Rosings</a:t>
            </a:r>
            <a:r>
              <a:rPr lang="en-GB" sz="3400" dirty="0"/>
              <a:t> rules -- like all he does)?</a:t>
            </a:r>
            <a:br>
              <a:rPr lang="en-GB" sz="3400" dirty="0"/>
            </a:br>
            <a:r>
              <a:rPr lang="en-GB" sz="3400" dirty="0"/>
              <a:t>Darcy </a:t>
            </a:r>
            <a:r>
              <a:rPr lang="en-GB" sz="3400" dirty="0" err="1"/>
              <a:t>oughter</a:t>
            </a:r>
            <a:r>
              <a:rPr lang="en-GB" sz="3400" dirty="0"/>
              <a:t> court her daughter, destined his through two decades...</a:t>
            </a:r>
          </a:p>
          <a:p>
            <a:pPr>
              <a:lnSpc>
                <a:spcPct val="120000"/>
              </a:lnSpc>
            </a:pPr>
            <a:r>
              <a:rPr lang="en-GB" sz="3400" dirty="0"/>
              <a:t>``Mulish, foolish girl, remember Pemberley's polluted shades!''</a:t>
            </a:r>
            <a:br>
              <a:rPr lang="en-GB" sz="3400" dirty="0"/>
            </a:br>
            <a:r>
              <a:rPr lang="en-GB" sz="3400" dirty="0"/>
              <a:t>Dare she share his great estate, or can't Aunt Catherine be defied?</a:t>
            </a:r>
            <a:br>
              <a:rPr lang="en-GB" sz="3400" dirty="0"/>
            </a:br>
            <a:r>
              <a:rPr lang="en-GB" sz="3400" dirty="0"/>
              <a:t>Yes! and ere the bells ring jingly, Bingley too shall claim his bride.</a:t>
            </a:r>
          </a:p>
          <a:p>
            <a:endParaRPr lang="en-GB" dirty="0"/>
          </a:p>
        </p:txBody>
      </p:sp>
    </p:spTree>
    <p:extLst>
      <p:ext uri="{BB962C8B-B14F-4D97-AF65-F5344CB8AC3E}">
        <p14:creationId xmlns:p14="http://schemas.microsoft.com/office/powerpoint/2010/main" val="2201003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
            </a:r>
            <a:br>
              <a:rPr lang="en-GB" b="1" dirty="0"/>
            </a:br>
            <a:endParaRPr lang="en-GB" dirty="0"/>
          </a:p>
        </p:txBody>
      </p:sp>
      <p:sp>
        <p:nvSpPr>
          <p:cNvPr id="3" name="Content Placeholder 2"/>
          <p:cNvSpPr>
            <a:spLocks noGrp="1"/>
          </p:cNvSpPr>
          <p:nvPr>
            <p:ph idx="1"/>
          </p:nvPr>
        </p:nvSpPr>
        <p:spPr>
          <a:xfrm>
            <a:off x="323528" y="116632"/>
            <a:ext cx="8229600" cy="6624736"/>
          </a:xfrm>
        </p:spPr>
        <p:txBody>
          <a:bodyPr>
            <a:normAutofit fontScale="70000" lnSpcReduction="20000"/>
          </a:bodyPr>
          <a:lstStyle/>
          <a:p>
            <a:r>
              <a:rPr lang="en-GB" sz="2400" b="1" dirty="0"/>
              <a:t>Epigraph to "The </a:t>
            </a:r>
            <a:r>
              <a:rPr lang="en-GB" sz="2400" b="1" dirty="0" err="1"/>
              <a:t>Janeites</a:t>
            </a:r>
            <a:r>
              <a:rPr lang="en-GB" sz="2400" b="1" dirty="0"/>
              <a:t>“ </a:t>
            </a:r>
            <a:r>
              <a:rPr lang="en-GB" sz="2400" dirty="0" smtClean="0"/>
              <a:t>– Kipling</a:t>
            </a:r>
          </a:p>
          <a:p>
            <a:endParaRPr lang="en-GB" sz="2400" dirty="0" smtClean="0"/>
          </a:p>
          <a:p>
            <a:r>
              <a:rPr lang="en-GB" sz="2400" dirty="0" smtClean="0"/>
              <a:t>Jane </a:t>
            </a:r>
            <a:r>
              <a:rPr lang="en-GB" sz="2400" dirty="0"/>
              <a:t>lies in </a:t>
            </a:r>
            <a:r>
              <a:rPr lang="en-GB" sz="2400" dirty="0">
                <a:hlinkClick r:id="rId2"/>
              </a:rPr>
              <a:t>Winchester</a:t>
            </a:r>
            <a:r>
              <a:rPr lang="en-GB" sz="2400" dirty="0"/>
              <a:t> -- blessed be her shade!</a:t>
            </a:r>
            <a:br>
              <a:rPr lang="en-GB" sz="2400" dirty="0"/>
            </a:br>
            <a:r>
              <a:rPr lang="en-GB" sz="2400" dirty="0"/>
              <a:t>Praise the Lord for making her, and her for all she made!</a:t>
            </a:r>
            <a:br>
              <a:rPr lang="en-GB" sz="2400" dirty="0"/>
            </a:br>
            <a:r>
              <a:rPr lang="en-GB" sz="2400" dirty="0"/>
              <a:t>And while the stones of </a:t>
            </a:r>
            <a:r>
              <a:rPr lang="en-GB" sz="2400" dirty="0">
                <a:hlinkClick r:id="rId2"/>
              </a:rPr>
              <a:t>Winchester</a:t>
            </a:r>
            <a:r>
              <a:rPr lang="en-GB" sz="2400" dirty="0"/>
              <a:t>, or </a:t>
            </a:r>
            <a:r>
              <a:rPr lang="en-GB" sz="2400" dirty="0" err="1">
                <a:hlinkClick r:id="rId3"/>
              </a:rPr>
              <a:t>Milsom</a:t>
            </a:r>
            <a:r>
              <a:rPr lang="en-GB" sz="2400" dirty="0">
                <a:hlinkClick r:id="rId3"/>
              </a:rPr>
              <a:t> Street</a:t>
            </a:r>
            <a:r>
              <a:rPr lang="en-GB" sz="2400" dirty="0"/>
              <a:t>, remain,</a:t>
            </a:r>
            <a:br>
              <a:rPr lang="en-GB" sz="2400" dirty="0"/>
            </a:br>
            <a:r>
              <a:rPr lang="en-GB" sz="2400" dirty="0"/>
              <a:t>Glory, love, and honour unto England's Jane</a:t>
            </a:r>
            <a:r>
              <a:rPr lang="en-GB" sz="2400" dirty="0" smtClean="0"/>
              <a:t>!</a:t>
            </a:r>
          </a:p>
          <a:p>
            <a:endParaRPr lang="en-GB" sz="2400" dirty="0"/>
          </a:p>
          <a:p>
            <a:r>
              <a:rPr lang="en-GB" sz="2400" dirty="0" smtClean="0"/>
              <a:t>From </a:t>
            </a:r>
            <a:r>
              <a:rPr lang="en-GB" sz="2400" b="1" dirty="0" smtClean="0"/>
              <a:t>Rereading </a:t>
            </a:r>
            <a:r>
              <a:rPr lang="en-GB" sz="2400" b="1" dirty="0"/>
              <a:t>Jane Austen's </a:t>
            </a:r>
            <a:r>
              <a:rPr lang="en-GB" sz="2400" b="1" dirty="0" smtClean="0"/>
              <a:t>Novels </a:t>
            </a:r>
            <a:r>
              <a:rPr lang="en-GB" sz="2400" dirty="0" smtClean="0"/>
              <a:t>by Katha </a:t>
            </a:r>
            <a:r>
              <a:rPr lang="en-GB" sz="2400" dirty="0" err="1" smtClean="0"/>
              <a:t>Pollit</a:t>
            </a:r>
            <a:endParaRPr lang="en-GB" sz="2400" dirty="0" smtClean="0"/>
          </a:p>
          <a:p>
            <a:endParaRPr lang="en-GB" sz="2400" dirty="0"/>
          </a:p>
          <a:p>
            <a:r>
              <a:rPr lang="en-GB" sz="2400" dirty="0"/>
              <a:t>This time round, they didn't seem so comic.</a:t>
            </a:r>
            <a:br>
              <a:rPr lang="en-GB" sz="2400" dirty="0"/>
            </a:br>
            <a:r>
              <a:rPr lang="en-GB" sz="2400" dirty="0"/>
              <a:t>Mama is foolish, dim or dead. Papa's</a:t>
            </a:r>
            <a:br>
              <a:rPr lang="en-GB" sz="2400" dirty="0"/>
            </a:br>
            <a:r>
              <a:rPr lang="en-GB" sz="2400" dirty="0"/>
              <a:t>a sort of genial, pampered lunatic.</a:t>
            </a:r>
            <a:br>
              <a:rPr lang="en-GB" sz="2400" dirty="0"/>
            </a:br>
            <a:r>
              <a:rPr lang="en-GB" sz="2400" dirty="0"/>
              <a:t>No one thinks of anything but class.</a:t>
            </a:r>
          </a:p>
          <a:p>
            <a:endParaRPr lang="en-GB" sz="2400" dirty="0" smtClean="0"/>
          </a:p>
          <a:p>
            <a:r>
              <a:rPr lang="en-GB" sz="2400" dirty="0" smtClean="0"/>
              <a:t>Talk </a:t>
            </a:r>
            <a:r>
              <a:rPr lang="en-GB" sz="2400" dirty="0"/>
              <a:t>about rural idiocy! </a:t>
            </a:r>
            <a:r>
              <a:rPr lang="en-GB" sz="2400" i="1" dirty="0"/>
              <a:t>Imagine</a:t>
            </a:r>
            <a:r>
              <a:rPr lang="en-GB" sz="2400" dirty="0"/>
              <a:t/>
            </a:r>
            <a:br>
              <a:rPr lang="en-GB" sz="2400" dirty="0"/>
            </a:br>
            <a:r>
              <a:rPr lang="en-GB" sz="2400" dirty="0"/>
              <a:t>a life of teas with Mrs. and Miss Bates,</a:t>
            </a:r>
            <a:br>
              <a:rPr lang="en-GB" sz="2400" dirty="0"/>
            </a:br>
            <a:r>
              <a:rPr lang="en-GB" sz="2400" dirty="0"/>
              <a:t>of fancywork and Mr. Elton's sermons!</a:t>
            </a:r>
            <a:br>
              <a:rPr lang="en-GB" sz="2400" dirty="0"/>
            </a:br>
            <a:r>
              <a:rPr lang="en-GB" sz="2400" dirty="0"/>
              <a:t>No wonder lively girls get into states </a:t>
            </a:r>
            <a:r>
              <a:rPr lang="en-GB" sz="2400" dirty="0" smtClean="0"/>
              <a:t>–</a:t>
            </a:r>
          </a:p>
          <a:p>
            <a:endParaRPr lang="en-GB" sz="2400" dirty="0"/>
          </a:p>
          <a:p>
            <a:r>
              <a:rPr lang="en-GB" sz="2400" dirty="0" smtClean="0"/>
              <a:t>No </a:t>
            </a:r>
            <a:r>
              <a:rPr lang="en-GB" sz="2400" dirty="0"/>
              <a:t>school! no friends! A man might dash to town</a:t>
            </a:r>
            <a:br>
              <a:rPr lang="en-GB" sz="2400" dirty="0"/>
            </a:br>
            <a:r>
              <a:rPr lang="en-GB" sz="2400" dirty="0"/>
              <a:t>just to have his hair cut in the fashion,</a:t>
            </a:r>
            <a:br>
              <a:rPr lang="en-GB" sz="2400" dirty="0"/>
            </a:br>
            <a:r>
              <a:rPr lang="en-GB" sz="2400" dirty="0"/>
              <a:t>while she can't walk five miles on her own.</a:t>
            </a:r>
            <a:br>
              <a:rPr lang="en-GB" sz="2400" dirty="0"/>
            </a:br>
            <a:r>
              <a:rPr lang="en-GB" sz="2400" dirty="0"/>
              <a:t>Past twenty, she conceives a modest crush on</a:t>
            </a:r>
          </a:p>
          <a:p>
            <a:endParaRPr lang="en-GB" sz="2400" dirty="0" smtClean="0"/>
          </a:p>
          <a:p>
            <a:r>
              <a:rPr lang="en-GB" sz="2400" dirty="0" smtClean="0"/>
              <a:t>some </a:t>
            </a:r>
            <a:r>
              <a:rPr lang="en-GB" sz="2400" dirty="0"/>
              <a:t>local stuffed shirt in a riding cloak</a:t>
            </a:r>
            <a:br>
              <a:rPr lang="en-GB" sz="2400" dirty="0"/>
            </a:br>
            <a:r>
              <a:rPr lang="en-GB" sz="2400" dirty="0"/>
              <a:t>who's twice her age and maybe half as bright.</a:t>
            </a:r>
            <a:br>
              <a:rPr lang="en-GB" sz="2400" dirty="0"/>
            </a:br>
            <a:r>
              <a:rPr lang="en-GB" sz="2400" dirty="0"/>
              <a:t>At least he's got some land and gets a joke --</a:t>
            </a:r>
            <a:br>
              <a:rPr lang="en-GB" sz="2400" dirty="0"/>
            </a:br>
            <a:r>
              <a:rPr lang="en-GB" sz="2400" dirty="0"/>
              <a:t>but will her jokes survive the wedding night?</a:t>
            </a:r>
          </a:p>
          <a:p>
            <a:endParaRPr lang="en-GB" sz="2400" dirty="0"/>
          </a:p>
          <a:p>
            <a:endParaRPr lang="en-GB" sz="2400" dirty="0"/>
          </a:p>
          <a:p>
            <a:endParaRPr lang="en-GB" dirty="0"/>
          </a:p>
        </p:txBody>
      </p:sp>
    </p:spTree>
    <p:extLst>
      <p:ext uri="{BB962C8B-B14F-4D97-AF65-F5344CB8AC3E}">
        <p14:creationId xmlns:p14="http://schemas.microsoft.com/office/powerpoint/2010/main" val="3145806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YEAR LATER? SEVEN YEARS?</a:t>
            </a:r>
            <a:endParaRPr lang="en-GB" dirty="0"/>
          </a:p>
        </p:txBody>
      </p:sp>
      <p:sp>
        <p:nvSpPr>
          <p:cNvPr id="3" name="Content Placeholder 2"/>
          <p:cNvSpPr>
            <a:spLocks noGrp="1"/>
          </p:cNvSpPr>
          <p:nvPr>
            <p:ph idx="1"/>
          </p:nvPr>
        </p:nvSpPr>
        <p:spPr>
          <a:xfrm>
            <a:off x="457200" y="1600200"/>
            <a:ext cx="8229600" cy="5069160"/>
          </a:xfrm>
          <a:solidFill>
            <a:schemeClr val="accent5">
              <a:lumMod val="20000"/>
              <a:lumOff val="80000"/>
            </a:schemeClr>
          </a:solidFill>
        </p:spPr>
        <p:txBody>
          <a:bodyPr/>
          <a:lstStyle/>
          <a:p>
            <a:pPr marL="0" indent="0">
              <a:buNone/>
            </a:pPr>
            <a:r>
              <a:rPr lang="en-GB" dirty="0" smtClean="0"/>
              <a:t>How do they feel? </a:t>
            </a:r>
          </a:p>
          <a:p>
            <a:r>
              <a:rPr lang="en-GB" dirty="0" smtClean="0"/>
              <a:t>Elizabeth and Darcy</a:t>
            </a:r>
          </a:p>
          <a:p>
            <a:r>
              <a:rPr lang="en-GB" dirty="0" smtClean="0"/>
              <a:t>Lydia and Wickham</a:t>
            </a:r>
          </a:p>
          <a:p>
            <a:r>
              <a:rPr lang="en-GB" dirty="0" smtClean="0"/>
              <a:t>Charlotte and Collins</a:t>
            </a:r>
          </a:p>
          <a:p>
            <a:r>
              <a:rPr lang="en-GB" dirty="0" smtClean="0"/>
              <a:t>Emma and Knightley</a:t>
            </a:r>
          </a:p>
          <a:p>
            <a:r>
              <a:rPr lang="en-GB" dirty="0" smtClean="0"/>
              <a:t>Frank Churchill and Jane Fairfax</a:t>
            </a:r>
          </a:p>
          <a:p>
            <a:r>
              <a:rPr lang="en-GB" dirty="0" smtClean="0"/>
              <a:t>Mr and Mrs Elton</a:t>
            </a:r>
          </a:p>
          <a:p>
            <a:endParaRPr lang="en-GB" dirty="0" smtClean="0"/>
          </a:p>
          <a:p>
            <a:endParaRPr lang="en-GB" dirty="0" smtClean="0"/>
          </a:p>
          <a:p>
            <a:endParaRPr lang="en-GB" dirty="0"/>
          </a:p>
        </p:txBody>
      </p:sp>
    </p:spTree>
    <p:extLst>
      <p:ext uri="{BB962C8B-B14F-4D97-AF65-F5344CB8AC3E}">
        <p14:creationId xmlns:p14="http://schemas.microsoft.com/office/powerpoint/2010/main" val="1712295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1143000"/>
          </a:xfrm>
          <a:solidFill>
            <a:srgbClr val="FFFF00"/>
          </a:solidFill>
        </p:spPr>
        <p:txBody>
          <a:bodyPr/>
          <a:lstStyle/>
          <a:p>
            <a:r>
              <a:rPr lang="en-GB" b="1" dirty="0" smtClean="0"/>
              <a:t>Quotations from Jane’s letters</a:t>
            </a:r>
            <a:endParaRPr lang="en-GB" b="1" dirty="0"/>
          </a:p>
        </p:txBody>
      </p:sp>
      <p:sp>
        <p:nvSpPr>
          <p:cNvPr id="3" name="Content Placeholder 2"/>
          <p:cNvSpPr>
            <a:spLocks noGrp="1"/>
          </p:cNvSpPr>
          <p:nvPr>
            <p:ph idx="1"/>
          </p:nvPr>
        </p:nvSpPr>
        <p:spPr>
          <a:xfrm>
            <a:off x="-29554" y="776461"/>
            <a:ext cx="9173553" cy="6081539"/>
          </a:xfrm>
          <a:solidFill>
            <a:schemeClr val="accent4">
              <a:lumMod val="40000"/>
              <a:lumOff val="60000"/>
            </a:schemeClr>
          </a:solidFill>
        </p:spPr>
        <p:txBody>
          <a:bodyPr>
            <a:normAutofit fontScale="92500" lnSpcReduction="10000"/>
          </a:bodyPr>
          <a:lstStyle/>
          <a:p>
            <a:r>
              <a:rPr lang="en-GB" sz="2400" dirty="0" smtClean="0"/>
              <a:t>I </a:t>
            </a:r>
            <a:r>
              <a:rPr lang="en-GB" sz="2400" dirty="0"/>
              <a:t>do not want people to be very agreeable, as it saves me the trouble of liking them a great deal</a:t>
            </a:r>
            <a:r>
              <a:rPr lang="en-GB" sz="2400" dirty="0" smtClean="0"/>
              <a:t>.</a:t>
            </a:r>
            <a:r>
              <a:rPr lang="en-GB" sz="2400" dirty="0"/>
              <a:t> </a:t>
            </a:r>
            <a:endParaRPr lang="en-GB" sz="2400" b="1" dirty="0" smtClean="0"/>
          </a:p>
          <a:p>
            <a:r>
              <a:rPr lang="en-GB" sz="2400" dirty="0" smtClean="0"/>
              <a:t>To </a:t>
            </a:r>
            <a:r>
              <a:rPr lang="en-GB" sz="2400" dirty="0"/>
              <a:t>you I shall say, as I have often said before, Do not be in a hurry, the right man will come at last</a:t>
            </a:r>
            <a:r>
              <a:rPr lang="en-GB" sz="2400" dirty="0" smtClean="0"/>
              <a:t>...</a:t>
            </a:r>
          </a:p>
          <a:p>
            <a:r>
              <a:rPr lang="en-GB" sz="2400" dirty="0" smtClean="0"/>
              <a:t>… Mrs</a:t>
            </a:r>
            <a:r>
              <a:rPr lang="en-GB" sz="2400" dirty="0"/>
              <a:t>. B. thought herself obliged </a:t>
            </a:r>
            <a:r>
              <a:rPr lang="en-GB" sz="2400" dirty="0" smtClean="0"/>
              <a:t>…. </a:t>
            </a:r>
            <a:r>
              <a:rPr lang="en-GB" sz="2400" dirty="0"/>
              <a:t>to run round the room after her drunken husband. His avoidance, and her pursuit, with the probable intoxication of both, was an amusing scene</a:t>
            </a:r>
            <a:r>
              <a:rPr lang="en-GB" sz="2400" dirty="0" smtClean="0"/>
              <a:t>.</a:t>
            </a:r>
          </a:p>
          <a:p>
            <a:r>
              <a:rPr lang="en-GB" sz="2400" dirty="0"/>
              <a:t>Mrs. Hall of </a:t>
            </a:r>
            <a:r>
              <a:rPr lang="en-GB" sz="2400" dirty="0" err="1"/>
              <a:t>Sherbourn</a:t>
            </a:r>
            <a:r>
              <a:rPr lang="en-GB" sz="2400" dirty="0"/>
              <a:t> was brought to bed yesterday of a dead child, some weeks before she expected, </a:t>
            </a:r>
            <a:r>
              <a:rPr lang="en-GB" sz="2400" dirty="0" err="1"/>
              <a:t>oweing</a:t>
            </a:r>
            <a:r>
              <a:rPr lang="en-GB" sz="2400" dirty="0"/>
              <a:t> to a fright--I suppose she happened unawares to look at her husband</a:t>
            </a:r>
            <a:endParaRPr lang="en-GB" sz="2400" dirty="0" smtClean="0"/>
          </a:p>
          <a:p>
            <a:r>
              <a:rPr lang="en-GB" sz="2400" dirty="0"/>
              <a:t>I cannot anyhow continue to find people agreeable</a:t>
            </a:r>
            <a:r>
              <a:rPr lang="en-GB" sz="2400" dirty="0" smtClean="0"/>
              <a:t>; … </a:t>
            </a:r>
            <a:r>
              <a:rPr lang="en-GB" sz="2400" dirty="0"/>
              <a:t>Miss Langley is like any other short girl, with a broad nose and wide mouth, fashionable dress and exposed bosom. Adm. Stanhope is a </a:t>
            </a:r>
            <a:r>
              <a:rPr lang="en-GB" sz="2400" dirty="0" smtClean="0"/>
              <a:t>gentleman -</a:t>
            </a:r>
            <a:r>
              <a:rPr lang="en-GB" sz="2400" dirty="0"/>
              <a:t>like man, but then his legs are too short and his tail too long</a:t>
            </a:r>
            <a:r>
              <a:rPr lang="en-GB" sz="2400" dirty="0" smtClean="0"/>
              <a:t>.</a:t>
            </a:r>
          </a:p>
          <a:p>
            <a:r>
              <a:rPr lang="en-GB" sz="2400" dirty="0"/>
              <a:t>How horrible it is to have so many people killed! And what a blessing that one cares for none of them</a:t>
            </a:r>
            <a:r>
              <a:rPr lang="en-GB" sz="2400" dirty="0" smtClean="0"/>
              <a:t>! (on the Peninsular War)</a:t>
            </a:r>
            <a:endParaRPr lang="en-GB" sz="2400" b="1" dirty="0" smtClean="0"/>
          </a:p>
          <a:p>
            <a:r>
              <a:rPr lang="en-GB" sz="2400" dirty="0"/>
              <a:t>Single women have a dreadful propensity for being poor, which is one very strong argument in favour of matrimony.</a:t>
            </a:r>
          </a:p>
        </p:txBody>
      </p:sp>
    </p:spTree>
    <p:extLst>
      <p:ext uri="{BB962C8B-B14F-4D97-AF65-F5344CB8AC3E}">
        <p14:creationId xmlns:p14="http://schemas.microsoft.com/office/powerpoint/2010/main" val="3656791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79512" y="116633"/>
            <a:ext cx="8686800" cy="6658240"/>
          </a:xfrm>
        </p:spPr>
        <p:txBody>
          <a:bodyPr>
            <a:normAutofit fontScale="40000" lnSpcReduction="20000"/>
          </a:bodyPr>
          <a:lstStyle/>
          <a:p>
            <a:r>
              <a:rPr lang="en-GB" sz="3500" dirty="0"/>
              <a:t>Dec 16, 1775 Jane Austen Born Jane Austen is born in </a:t>
            </a:r>
            <a:r>
              <a:rPr lang="en-GB" sz="3500" dirty="0" err="1"/>
              <a:t>Steventon</a:t>
            </a:r>
            <a:r>
              <a:rPr lang="en-GB" sz="3500" dirty="0"/>
              <a:t>, England. She is the seventh of eight children </a:t>
            </a:r>
            <a:r>
              <a:rPr lang="en-GB" sz="3500" dirty="0" smtClean="0"/>
              <a:t>and </a:t>
            </a:r>
            <a:r>
              <a:rPr lang="en-GB" sz="3500" dirty="0"/>
              <a:t>one of only two daughters. Cassandra is her closest friend throughout her life.</a:t>
            </a:r>
          </a:p>
          <a:p>
            <a:r>
              <a:rPr lang="en-GB" sz="3500" dirty="0"/>
              <a:t>1783 First Schooling in Oxford by a private tutor</a:t>
            </a:r>
          </a:p>
          <a:p>
            <a:r>
              <a:rPr lang="en-GB" sz="3500" dirty="0"/>
              <a:t>1785  Boarding School at Abbey School in Reading</a:t>
            </a:r>
          </a:p>
          <a:p>
            <a:r>
              <a:rPr lang="en-GB" sz="3500" dirty="0"/>
              <a:t>1786  Home School The family's money runs out and Austen returns to </a:t>
            </a:r>
            <a:r>
              <a:rPr lang="en-GB" sz="3500" dirty="0" err="1"/>
              <a:t>Steventon</a:t>
            </a:r>
            <a:r>
              <a:rPr lang="en-GB" sz="3500" dirty="0"/>
              <a:t> from boarding school. </a:t>
            </a:r>
          </a:p>
          <a:p>
            <a:r>
              <a:rPr lang="en-GB" sz="3500" dirty="0"/>
              <a:t>1793  Lady Susan  Austen begins </a:t>
            </a:r>
            <a:r>
              <a:rPr lang="en-GB" sz="3500" i="1" dirty="0"/>
              <a:t>Lady Susan</a:t>
            </a:r>
            <a:r>
              <a:rPr lang="en-GB" sz="3500" dirty="0"/>
              <a:t>, a novella told in the form of a series of letters. She works on it for two years.</a:t>
            </a:r>
          </a:p>
          <a:p>
            <a:r>
              <a:rPr lang="en-GB" sz="3500" dirty="0"/>
              <a:t>Dec 1795 Austen's First "Love" Austen meets Tom </a:t>
            </a:r>
            <a:r>
              <a:rPr lang="en-GB" sz="3500" dirty="0" err="1"/>
              <a:t>LeFroy</a:t>
            </a:r>
            <a:r>
              <a:rPr lang="en-GB" sz="3500" dirty="0"/>
              <a:t>, an Irish law </a:t>
            </a:r>
            <a:r>
              <a:rPr lang="en-GB" sz="3500" dirty="0" smtClean="0"/>
              <a:t>student.  </a:t>
            </a:r>
            <a:r>
              <a:rPr lang="en-GB" sz="3500" dirty="0"/>
              <a:t>Austen and </a:t>
            </a:r>
            <a:r>
              <a:rPr lang="en-GB" sz="3500" dirty="0" err="1"/>
              <a:t>LeFroy</a:t>
            </a:r>
            <a:r>
              <a:rPr lang="en-GB" sz="3500" dirty="0"/>
              <a:t> spend time together during his month-long visit to </a:t>
            </a:r>
            <a:r>
              <a:rPr lang="en-GB" sz="3500" dirty="0" err="1"/>
              <a:t>Steventon</a:t>
            </a:r>
            <a:r>
              <a:rPr lang="en-GB" sz="3500" dirty="0"/>
              <a:t>. He leaves in January 1796 and soon becomes engaged to someone else, </a:t>
            </a:r>
          </a:p>
          <a:p>
            <a:r>
              <a:rPr lang="en-GB" sz="3500" dirty="0"/>
              <a:t>Aug 1797 First Novel Attempt Austen completes the first draft of </a:t>
            </a:r>
            <a:r>
              <a:rPr lang="en-GB" sz="3500" i="1" dirty="0"/>
              <a:t>First Impressions</a:t>
            </a:r>
            <a:r>
              <a:rPr lang="en-GB" sz="3500" dirty="0"/>
              <a:t>, the novel that later </a:t>
            </a:r>
            <a:r>
              <a:rPr lang="en-GB" sz="3500" dirty="0" smtClean="0"/>
              <a:t>becomes</a:t>
            </a:r>
            <a:r>
              <a:rPr lang="en-GB" sz="3500" dirty="0"/>
              <a:t> </a:t>
            </a:r>
            <a:r>
              <a:rPr lang="en-GB" sz="3500" dirty="0" smtClean="0"/>
              <a:t>P&amp;P</a:t>
            </a:r>
            <a:endParaRPr lang="en-GB" sz="3500" dirty="0"/>
          </a:p>
          <a:p>
            <a:r>
              <a:rPr lang="en-GB" sz="3500" dirty="0"/>
              <a:t>1801 Austen Family Moves to Bath</a:t>
            </a:r>
          </a:p>
          <a:p>
            <a:r>
              <a:rPr lang="en-GB" sz="3500" dirty="0"/>
              <a:t>Dec 2, 1802 Marriage Proposal</a:t>
            </a:r>
          </a:p>
          <a:p>
            <a:r>
              <a:rPr lang="en-GB" sz="3500" dirty="0"/>
              <a:t>1803  Failed Novel Austen sells a novel called </a:t>
            </a:r>
            <a:r>
              <a:rPr lang="en-GB" sz="3500" i="1" dirty="0"/>
              <a:t>Susan</a:t>
            </a:r>
            <a:r>
              <a:rPr lang="en-GB" sz="3500" dirty="0"/>
              <a:t> to a publisher for £10. But the book is never published,</a:t>
            </a:r>
          </a:p>
          <a:p>
            <a:r>
              <a:rPr lang="en-GB" sz="3500" dirty="0"/>
              <a:t>Jan 21, 1805 Austen Falls on Hard Times Jane's father William George Austen dies, leaving his wife and sisters financially dependent on his sons. The Austen women first rent a house in Bath, then move in with Jane's brother Frank and his wife.</a:t>
            </a:r>
          </a:p>
          <a:p>
            <a:r>
              <a:rPr lang="en-GB" sz="3500" dirty="0"/>
              <a:t>Jul 7, 1809 </a:t>
            </a:r>
            <a:r>
              <a:rPr lang="en-GB" sz="3500" dirty="0" err="1"/>
              <a:t>Chawton</a:t>
            </a:r>
            <a:r>
              <a:rPr lang="en-GB" sz="3500" dirty="0"/>
              <a:t> Cottage Jane and Cassandra Austen and their mother move into </a:t>
            </a:r>
            <a:r>
              <a:rPr lang="en-GB" sz="3500" dirty="0" err="1"/>
              <a:t>Chawton</a:t>
            </a:r>
            <a:r>
              <a:rPr lang="en-GB" sz="3500" dirty="0"/>
              <a:t> Cottage, a home on an estate owned by their brother Edward.</a:t>
            </a:r>
          </a:p>
          <a:p>
            <a:r>
              <a:rPr lang="en-GB" sz="3500" dirty="0"/>
              <a:t>Oct 1811 </a:t>
            </a:r>
            <a:r>
              <a:rPr lang="en-GB" sz="3500" i="1" dirty="0"/>
              <a:t>Sense and Sensibility</a:t>
            </a:r>
            <a:r>
              <a:rPr lang="en-GB" sz="3500" dirty="0"/>
              <a:t> whose author is identified on the cover only as "a Lady." Austen's name is not attached to any of the novels she publishes.</a:t>
            </a:r>
          </a:p>
          <a:p>
            <a:r>
              <a:rPr lang="en-GB" sz="3500" dirty="0"/>
              <a:t>Jan 1813 </a:t>
            </a:r>
            <a:r>
              <a:rPr lang="en-GB" sz="3500" i="1" dirty="0"/>
              <a:t>Pride and Prejudice</a:t>
            </a:r>
            <a:endParaRPr lang="en-GB" sz="3500" dirty="0"/>
          </a:p>
          <a:p>
            <a:r>
              <a:rPr lang="en-GB" sz="3500" dirty="0"/>
              <a:t>May 1814 </a:t>
            </a:r>
            <a:r>
              <a:rPr lang="en-GB" sz="3500" i="1" dirty="0"/>
              <a:t>Mansfield Park</a:t>
            </a:r>
            <a:endParaRPr lang="en-GB" sz="3500" dirty="0"/>
          </a:p>
          <a:p>
            <a:r>
              <a:rPr lang="en-GB" sz="3500" dirty="0"/>
              <a:t>Nov 1815 Emma – dedicated to the Prince Regent </a:t>
            </a:r>
          </a:p>
          <a:p>
            <a:r>
              <a:rPr lang="en-GB" sz="3500" dirty="0"/>
              <a:t>1816  Austen Falls Ill She continues to work on Persuasion and Northanger Abbey</a:t>
            </a:r>
          </a:p>
          <a:p>
            <a:r>
              <a:rPr lang="en-GB" sz="3500" dirty="0"/>
              <a:t>Jul 18, 1817 Jane Austen Dies</a:t>
            </a:r>
          </a:p>
          <a:p>
            <a:r>
              <a:rPr lang="en-GB" sz="3500" dirty="0"/>
              <a:t>Jane Austen dies at the age of 41. She is buried in Winchester Cathedral.</a:t>
            </a:r>
          </a:p>
          <a:p>
            <a:r>
              <a:rPr lang="en-GB" sz="3500" dirty="0"/>
              <a:t>Dec 1817 Persuasion and Northanger Abbey published posthumously</a:t>
            </a:r>
          </a:p>
          <a:p>
            <a:r>
              <a:rPr lang="en-GB" sz="3500" dirty="0"/>
              <a:t>1869</a:t>
            </a:r>
            <a:r>
              <a:rPr lang="en-GB" sz="3500" i="1" dirty="0"/>
              <a:t> A Memoir of Jane Austen</a:t>
            </a:r>
            <a:r>
              <a:rPr lang="en-GB" sz="3500" dirty="0"/>
              <a:t>.is published</a:t>
            </a:r>
          </a:p>
          <a:p>
            <a:r>
              <a:rPr lang="en-GB" sz="3500" dirty="0"/>
              <a:t>1883  First popular editions of her novels – leading to ‘</a:t>
            </a:r>
            <a:r>
              <a:rPr lang="en-GB" sz="3500" dirty="0" err="1"/>
              <a:t>Austenolatry</a:t>
            </a:r>
            <a:r>
              <a:rPr lang="en-GB" sz="3500" dirty="0"/>
              <a:t>’</a:t>
            </a:r>
          </a:p>
          <a:p>
            <a:endParaRPr lang="en-GB" dirty="0"/>
          </a:p>
        </p:txBody>
      </p:sp>
    </p:spTree>
    <p:extLst>
      <p:ext uri="{BB962C8B-B14F-4D97-AF65-F5344CB8AC3E}">
        <p14:creationId xmlns:p14="http://schemas.microsoft.com/office/powerpoint/2010/main" val="3774015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err="1"/>
              <a:t>Saveas</a:t>
            </a:r>
            <a:r>
              <a:rPr lang="en-GB" b="1" dirty="0"/>
              <a:t> Writers’ International Writing Competition 2017</a:t>
            </a:r>
            <a:r>
              <a:rPr lang="en-GB" dirty="0"/>
              <a:t/>
            </a:r>
            <a:br>
              <a:rPr lang="en-GB" dirty="0"/>
            </a:br>
            <a:endParaRPr lang="en-GB" dirty="0"/>
          </a:p>
        </p:txBody>
      </p:sp>
      <p:sp>
        <p:nvSpPr>
          <p:cNvPr id="3" name="Content Placeholder 2"/>
          <p:cNvSpPr>
            <a:spLocks noGrp="1"/>
          </p:cNvSpPr>
          <p:nvPr>
            <p:ph idx="1"/>
          </p:nvPr>
        </p:nvSpPr>
        <p:spPr>
          <a:xfrm>
            <a:off x="457200" y="1268760"/>
            <a:ext cx="8229600" cy="5472608"/>
          </a:xfrm>
        </p:spPr>
        <p:txBody>
          <a:bodyPr>
            <a:normAutofit fontScale="62500" lnSpcReduction="20000"/>
          </a:bodyPr>
          <a:lstStyle/>
          <a:p>
            <a:r>
              <a:rPr lang="en-GB" sz="5100" dirty="0" smtClean="0"/>
              <a:t>‘</a:t>
            </a:r>
            <a:r>
              <a:rPr lang="en-GB" sz="5100" dirty="0"/>
              <a:t>Love &amp; </a:t>
            </a:r>
            <a:r>
              <a:rPr lang="en-GB" sz="5100" dirty="0" err="1"/>
              <a:t>Freindship</a:t>
            </a:r>
            <a:r>
              <a:rPr lang="en-GB" sz="5100" dirty="0"/>
              <a:t>’</a:t>
            </a:r>
          </a:p>
          <a:p>
            <a:r>
              <a:rPr lang="en-GB" dirty="0"/>
              <a:t>This year marks the bicentenary of Jane Austen’s death. To commemorate this event </a:t>
            </a:r>
            <a:r>
              <a:rPr lang="en-GB" dirty="0" err="1"/>
              <a:t>SaveAs</a:t>
            </a:r>
            <a:r>
              <a:rPr lang="en-GB" dirty="0"/>
              <a:t> Writers invite poems and short stories on any aspect of her life and works. Update her plots to the modern world of Twitter and Tinder, give poetic voice to one of her minor characters, investigate the issues that are on the margins of her work such as slavery and war. Explore these and other creative possibilities and send us your work.</a:t>
            </a:r>
          </a:p>
          <a:p>
            <a:r>
              <a:rPr lang="en-GB" sz="1800" dirty="0"/>
              <a:t> </a:t>
            </a:r>
          </a:p>
          <a:p>
            <a:r>
              <a:rPr lang="en-GB" sz="3800" dirty="0" smtClean="0"/>
              <a:t>Judges        </a:t>
            </a:r>
            <a:r>
              <a:rPr lang="en-GB" sz="3800" b="1" dirty="0" smtClean="0"/>
              <a:t>Poetry</a:t>
            </a:r>
            <a:r>
              <a:rPr lang="en-GB" sz="3800" b="1" dirty="0"/>
              <a:t>:</a:t>
            </a:r>
            <a:r>
              <a:rPr lang="en-GB" sz="3800" dirty="0"/>
              <a:t> Professor Jan Montefiore from the </a:t>
            </a:r>
            <a:r>
              <a:rPr lang="en-GB" sz="3800" dirty="0" smtClean="0"/>
              <a:t>         </a:t>
            </a:r>
          </a:p>
          <a:p>
            <a:pPr marL="0" indent="0">
              <a:buNone/>
            </a:pPr>
            <a:r>
              <a:rPr lang="en-GB" sz="3800" dirty="0" smtClean="0"/>
              <a:t>                                        University </a:t>
            </a:r>
            <a:r>
              <a:rPr lang="en-GB" sz="3800" dirty="0"/>
              <a:t>of Kent</a:t>
            </a:r>
          </a:p>
          <a:p>
            <a:r>
              <a:rPr lang="en-GB" sz="3800" b="1" dirty="0" smtClean="0"/>
              <a:t>                    Prose</a:t>
            </a:r>
            <a:r>
              <a:rPr lang="en-GB" sz="3800" b="1" dirty="0"/>
              <a:t>:</a:t>
            </a:r>
            <a:r>
              <a:rPr lang="en-GB" sz="3800" dirty="0"/>
              <a:t> Victoria Grainger, writer and illustrator</a:t>
            </a:r>
          </a:p>
          <a:p>
            <a:r>
              <a:rPr lang="en-GB" sz="1800" dirty="0"/>
              <a:t> </a:t>
            </a:r>
          </a:p>
          <a:p>
            <a:r>
              <a:rPr lang="en-GB" dirty="0" smtClean="0"/>
              <a:t>Prizes               </a:t>
            </a:r>
            <a:r>
              <a:rPr lang="en-GB" b="1" dirty="0" smtClean="0"/>
              <a:t>First</a:t>
            </a:r>
            <a:r>
              <a:rPr lang="en-GB" b="1" dirty="0"/>
              <a:t>:</a:t>
            </a:r>
            <a:r>
              <a:rPr lang="en-GB" dirty="0"/>
              <a:t> £</a:t>
            </a:r>
            <a:r>
              <a:rPr lang="en-GB" dirty="0" smtClean="0"/>
              <a:t>100                     </a:t>
            </a:r>
            <a:r>
              <a:rPr lang="en-GB" b="1" dirty="0" smtClean="0"/>
              <a:t>Second</a:t>
            </a:r>
            <a:r>
              <a:rPr lang="en-GB" b="1" dirty="0"/>
              <a:t>:</a:t>
            </a:r>
            <a:r>
              <a:rPr lang="en-GB" dirty="0"/>
              <a:t> £</a:t>
            </a:r>
            <a:r>
              <a:rPr lang="en-GB" dirty="0" smtClean="0"/>
              <a:t>50                    </a:t>
            </a:r>
            <a:r>
              <a:rPr lang="en-GB" b="1" dirty="0" smtClean="0"/>
              <a:t>Third</a:t>
            </a:r>
            <a:r>
              <a:rPr lang="en-GB" b="1" dirty="0"/>
              <a:t>: </a:t>
            </a:r>
            <a:r>
              <a:rPr lang="en-GB" dirty="0"/>
              <a:t>£25</a:t>
            </a:r>
          </a:p>
          <a:p>
            <a:r>
              <a:rPr lang="en-GB" sz="1800" dirty="0"/>
              <a:t> </a:t>
            </a:r>
          </a:p>
          <a:p>
            <a:r>
              <a:rPr lang="en-GB" sz="3800" dirty="0" smtClean="0"/>
              <a:t>Deadline                     August </a:t>
            </a:r>
            <a:r>
              <a:rPr lang="en-GB" sz="3800" dirty="0"/>
              <a:t>31st 2017</a:t>
            </a:r>
          </a:p>
          <a:p>
            <a:r>
              <a:rPr lang="en-GB" b="1" dirty="0"/>
              <a:t>Poems:</a:t>
            </a:r>
            <a:r>
              <a:rPr lang="en-GB" dirty="0"/>
              <a:t> 60 lines </a:t>
            </a:r>
            <a:r>
              <a:rPr lang="en-GB" dirty="0" smtClean="0"/>
              <a:t>max.                           </a:t>
            </a:r>
            <a:r>
              <a:rPr lang="en-GB" b="1" dirty="0" smtClean="0"/>
              <a:t>Short </a:t>
            </a:r>
            <a:r>
              <a:rPr lang="en-GB" b="1" dirty="0"/>
              <a:t>stories:</a:t>
            </a:r>
            <a:r>
              <a:rPr lang="en-GB" dirty="0"/>
              <a:t> 3500 words max.</a:t>
            </a:r>
          </a:p>
          <a:p>
            <a:r>
              <a:rPr lang="en-GB" sz="1800" dirty="0"/>
              <a:t> </a:t>
            </a:r>
          </a:p>
          <a:p>
            <a:r>
              <a:rPr lang="en-GB" dirty="0"/>
              <a:t>Entry </a:t>
            </a:r>
            <a:r>
              <a:rPr lang="en-GB" dirty="0" smtClean="0"/>
              <a:t>fees  £3 </a:t>
            </a:r>
            <a:r>
              <a:rPr lang="en-GB" dirty="0"/>
              <a:t>per poem/£8 for </a:t>
            </a:r>
            <a:r>
              <a:rPr lang="en-GB" dirty="0" smtClean="0"/>
              <a:t>three          £4 </a:t>
            </a:r>
            <a:r>
              <a:rPr lang="en-GB" dirty="0"/>
              <a:t>per short story/£10 for three</a:t>
            </a:r>
          </a:p>
          <a:p>
            <a:r>
              <a:rPr lang="en-GB" dirty="0" smtClean="0"/>
              <a:t>www.saveaswriters.co.uk</a:t>
            </a:r>
            <a:endParaRPr lang="en-GB" dirty="0"/>
          </a:p>
        </p:txBody>
      </p:sp>
    </p:spTree>
    <p:extLst>
      <p:ext uri="{BB962C8B-B14F-4D97-AF65-F5344CB8AC3E}">
        <p14:creationId xmlns:p14="http://schemas.microsoft.com/office/powerpoint/2010/main" val="396499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5184576"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268760"/>
            <a:ext cx="2448272" cy="2906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36096" y="4437112"/>
            <a:ext cx="3600400" cy="1938992"/>
          </a:xfrm>
          <a:prstGeom prst="rect">
            <a:avLst/>
          </a:prstGeom>
          <a:noFill/>
        </p:spPr>
        <p:txBody>
          <a:bodyPr wrap="square" rtlCol="0">
            <a:spAutoFit/>
          </a:bodyPr>
          <a:lstStyle/>
          <a:p>
            <a:r>
              <a:rPr lang="en-GB" sz="2400" dirty="0"/>
              <a:t> “the prettiest, silliest, most affected, husband-hunting butterfly she ever remembered</a:t>
            </a:r>
            <a:r>
              <a:rPr lang="en-GB" sz="2400" dirty="0" smtClean="0"/>
              <a:t>.” Mrs Mitford, a neighbour</a:t>
            </a:r>
            <a:endParaRPr lang="en-GB" sz="2400" dirty="0"/>
          </a:p>
        </p:txBody>
      </p:sp>
    </p:spTree>
    <p:extLst>
      <p:ext uri="{BB962C8B-B14F-4D97-AF65-F5344CB8AC3E}">
        <p14:creationId xmlns:p14="http://schemas.microsoft.com/office/powerpoint/2010/main" val="2727026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47464"/>
            <a:ext cx="8229600" cy="1791072"/>
          </a:xfrm>
          <a:solidFill>
            <a:schemeClr val="accent3">
              <a:lumMod val="40000"/>
              <a:lumOff val="60000"/>
            </a:schemeClr>
          </a:solidFill>
        </p:spPr>
        <p:txBody>
          <a:bodyPr>
            <a:normAutofit/>
          </a:bodyPr>
          <a:lstStyle/>
          <a:p>
            <a:r>
              <a:rPr lang="en-GB" sz="2800" dirty="0" smtClean="0"/>
              <a:t>INCIDENTS IN THE LIFE</a:t>
            </a:r>
            <a:endParaRPr lang="en-GB" sz="2800" dirty="0"/>
          </a:p>
        </p:txBody>
      </p:sp>
      <p:sp>
        <p:nvSpPr>
          <p:cNvPr id="3" name="Content Placeholder 2"/>
          <p:cNvSpPr>
            <a:spLocks noGrp="1"/>
          </p:cNvSpPr>
          <p:nvPr>
            <p:ph idx="1"/>
          </p:nvPr>
        </p:nvSpPr>
        <p:spPr>
          <a:xfrm>
            <a:off x="457200" y="548680"/>
            <a:ext cx="8229600" cy="6270549"/>
          </a:xfrm>
          <a:solidFill>
            <a:schemeClr val="accent4">
              <a:lumMod val="40000"/>
              <a:lumOff val="60000"/>
            </a:schemeClr>
          </a:solidFill>
        </p:spPr>
        <p:txBody>
          <a:bodyPr>
            <a:normAutofit fontScale="85000" lnSpcReduction="10000"/>
          </a:bodyPr>
          <a:lstStyle/>
          <a:p>
            <a:r>
              <a:rPr lang="en-GB" sz="2400" dirty="0"/>
              <a:t>Jane was born seventh of their eight children; she had six brothers named James, </a:t>
            </a:r>
            <a:r>
              <a:rPr lang="en-GB" sz="2400" dirty="0" smtClean="0"/>
              <a:t>George (deaf-mute), Edward</a:t>
            </a:r>
            <a:r>
              <a:rPr lang="en-GB" sz="2400" dirty="0"/>
              <a:t> </a:t>
            </a:r>
            <a:r>
              <a:rPr lang="en-GB" sz="2400" dirty="0" smtClean="0"/>
              <a:t>(later adopted by Knight family of </a:t>
            </a:r>
            <a:r>
              <a:rPr lang="en-GB" sz="2400" dirty="0" err="1" smtClean="0"/>
              <a:t>Godmersham</a:t>
            </a:r>
            <a:r>
              <a:rPr lang="en-GB" sz="2400" dirty="0" smtClean="0"/>
              <a:t>)  Henry (banker/clergyman), Francis (navy &gt;&gt; admiral), </a:t>
            </a:r>
            <a:r>
              <a:rPr lang="en-GB" sz="2400" dirty="0"/>
              <a:t>Charles </a:t>
            </a:r>
            <a:r>
              <a:rPr lang="en-GB" sz="2400" dirty="0" smtClean="0"/>
              <a:t>(navy &gt;&gt; admiral) and </a:t>
            </a:r>
            <a:r>
              <a:rPr lang="en-GB" sz="2400" dirty="0"/>
              <a:t>an elder sister named Cassandra</a:t>
            </a:r>
            <a:r>
              <a:rPr lang="en-GB" sz="2400" dirty="0" smtClean="0"/>
              <a:t>.</a:t>
            </a:r>
          </a:p>
          <a:p>
            <a:r>
              <a:rPr lang="en-GB" sz="2400" dirty="0" smtClean="0"/>
              <a:t>Tom </a:t>
            </a:r>
            <a:r>
              <a:rPr lang="en-GB" sz="2400" dirty="0" err="1" smtClean="0"/>
              <a:t>Lefroy</a:t>
            </a:r>
            <a:r>
              <a:rPr lang="en-GB" sz="2400" dirty="0" smtClean="0"/>
              <a:t> visits </a:t>
            </a:r>
            <a:r>
              <a:rPr lang="en-GB" sz="2400" dirty="0" err="1" smtClean="0"/>
              <a:t>Steventon</a:t>
            </a:r>
            <a:r>
              <a:rPr lang="en-GB" sz="2400" dirty="0" smtClean="0"/>
              <a:t> and he and Jane (20) spend much time together; her letters indicate she may have fallen in love but Tom’s family make sure that he leaves.</a:t>
            </a:r>
          </a:p>
          <a:p>
            <a:r>
              <a:rPr lang="en-GB" sz="2400" dirty="0" smtClean="0"/>
              <a:t>She </a:t>
            </a:r>
            <a:r>
              <a:rPr lang="en-GB" sz="2400" dirty="0"/>
              <a:t>wrote upon small sheets of paper which could easily be put away, or covered with a piece of blotting paper. There </a:t>
            </a:r>
            <a:r>
              <a:rPr lang="en-GB" sz="2400" dirty="0" smtClean="0"/>
              <a:t>was </a:t>
            </a:r>
            <a:r>
              <a:rPr lang="en-GB" sz="2400" dirty="0"/>
              <a:t>a swing door which creaked when it was opened; but she objected to having this little inconvenience remedied, because it gave her notice when anyone was coming.</a:t>
            </a:r>
          </a:p>
          <a:p>
            <a:r>
              <a:rPr lang="en-GB" sz="2400" dirty="0" smtClean="0"/>
              <a:t>While she was travelling, her writing box and other effects were placed on the wrong chaise which set off for the docks and eventually the West Indies. They were recovered in time.</a:t>
            </a:r>
          </a:p>
          <a:p>
            <a:r>
              <a:rPr lang="en-GB" sz="2400" dirty="0" smtClean="0"/>
              <a:t>Jane becomes ill and is eventually confined to bed. </a:t>
            </a:r>
            <a:r>
              <a:rPr lang="en-GB" sz="2400" dirty="0"/>
              <a:t>The sitting-room contained only one sofa, which was frequently occupied by her </a:t>
            </a:r>
            <a:r>
              <a:rPr lang="en-GB" sz="2400" dirty="0" smtClean="0"/>
              <a:t>seventy+-year-old mother. </a:t>
            </a:r>
            <a:r>
              <a:rPr lang="en-GB" sz="2400" dirty="0"/>
              <a:t>Jane would never use it, even in her mother's absence; but she </a:t>
            </a:r>
            <a:r>
              <a:rPr lang="en-GB" sz="2400" dirty="0" smtClean="0"/>
              <a:t>made a </a:t>
            </a:r>
            <a:r>
              <a:rPr lang="en-GB" sz="2400" dirty="0"/>
              <a:t>sort of couch for herself with </a:t>
            </a:r>
            <a:r>
              <a:rPr lang="en-GB" sz="2400" dirty="0" smtClean="0"/>
              <a:t>some </a:t>
            </a:r>
            <a:r>
              <a:rPr lang="en-GB" sz="2400" dirty="0"/>
              <a:t>chairs, and was pleased to say that this arrangement was more </a:t>
            </a:r>
            <a:r>
              <a:rPr lang="en-GB" sz="2400" dirty="0" smtClean="0"/>
              <a:t>comfortable </a:t>
            </a:r>
            <a:r>
              <a:rPr lang="en-GB" sz="2400" dirty="0"/>
              <a:t>than a real sofa.</a:t>
            </a:r>
            <a:r>
              <a:rPr lang="en-GB" sz="2400" dirty="0" smtClean="0"/>
              <a:t> She dies at 41, having published only four of her best-known novels. </a:t>
            </a:r>
          </a:p>
          <a:p>
            <a:endParaRPr lang="en-GB" dirty="0"/>
          </a:p>
        </p:txBody>
      </p:sp>
    </p:spTree>
    <p:extLst>
      <p:ext uri="{BB962C8B-B14F-4D97-AF65-F5344CB8AC3E}">
        <p14:creationId xmlns:p14="http://schemas.microsoft.com/office/powerpoint/2010/main" val="4097142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GB" dirty="0" smtClean="0"/>
              <a:t>?</a:t>
            </a:r>
            <a:endParaRPr lang="en-GB" dirty="0"/>
          </a:p>
        </p:txBody>
      </p:sp>
      <p:sp>
        <p:nvSpPr>
          <p:cNvPr id="3" name="Content Placeholder 2"/>
          <p:cNvSpPr>
            <a:spLocks noGrp="1"/>
          </p:cNvSpPr>
          <p:nvPr>
            <p:ph idx="1"/>
          </p:nvPr>
        </p:nvSpPr>
        <p:spPr>
          <a:xfrm>
            <a:off x="0" y="0"/>
            <a:ext cx="9036496" cy="6597352"/>
          </a:xfrm>
        </p:spPr>
        <p:txBody>
          <a:bodyPr>
            <a:noAutofit/>
          </a:bodyPr>
          <a:lstStyle/>
          <a:p>
            <a:pPr marL="0" indent="0">
              <a:buNone/>
            </a:pPr>
            <a:r>
              <a:rPr lang="en-GB" sz="2400" b="1" dirty="0"/>
              <a:t>During the years in </a:t>
            </a:r>
            <a:r>
              <a:rPr lang="en-GB" sz="2400" b="1" dirty="0">
                <a:hlinkClick r:id="rId2"/>
              </a:rPr>
              <a:t>Bath</a:t>
            </a:r>
            <a:r>
              <a:rPr lang="en-GB" sz="2400" b="1" dirty="0"/>
              <a:t>, the family went to the sea-side every </a:t>
            </a:r>
            <a:r>
              <a:rPr lang="en-GB" sz="2400" b="1" dirty="0" smtClean="0"/>
              <a:t>summer. </a:t>
            </a:r>
            <a:r>
              <a:rPr lang="en-GB" sz="2400" b="1" dirty="0"/>
              <a:t>O</a:t>
            </a:r>
            <a:r>
              <a:rPr lang="en-GB" sz="2400" b="1" dirty="0" smtClean="0"/>
              <a:t>n </a:t>
            </a:r>
            <a:r>
              <a:rPr lang="en-GB" sz="2400" b="1" dirty="0"/>
              <a:t>one of those </a:t>
            </a:r>
            <a:r>
              <a:rPr lang="en-GB" sz="2400" b="1" dirty="0" smtClean="0"/>
              <a:t>holidays a romantic </a:t>
            </a:r>
            <a:r>
              <a:rPr lang="en-GB" sz="2400" b="1" dirty="0"/>
              <a:t>incident occurred. All that is known is what </a:t>
            </a:r>
            <a:r>
              <a:rPr lang="en-GB" sz="2400" b="1" dirty="0">
                <a:hlinkClick r:id="rId3"/>
              </a:rPr>
              <a:t>Cassandra</a:t>
            </a:r>
            <a:r>
              <a:rPr lang="en-GB" sz="2400" b="1" dirty="0"/>
              <a:t> told various nieces, years after Jane Austen's death, and nothing was written down until years after </a:t>
            </a:r>
            <a:r>
              <a:rPr lang="en-GB" sz="2400" b="1" i="1" dirty="0"/>
              <a:t>that</a:t>
            </a:r>
            <a:r>
              <a:rPr lang="en-GB" sz="2400" b="1" dirty="0"/>
              <a:t>. While the family were staying somewhere on the coast (probably in south Devonshire, west of </a:t>
            </a:r>
            <a:r>
              <a:rPr lang="en-GB" sz="2400" b="1" dirty="0">
                <a:hlinkClick r:id="rId4"/>
              </a:rPr>
              <a:t>Lyme</a:t>
            </a:r>
            <a:r>
              <a:rPr lang="en-GB" sz="2400" b="1" dirty="0"/>
              <a:t>), Jane Austen met a young man who seemed to </a:t>
            </a:r>
            <a:r>
              <a:rPr lang="en-GB" sz="2400" b="1" dirty="0">
                <a:hlinkClick r:id="rId3"/>
              </a:rPr>
              <a:t>Cassandra</a:t>
            </a:r>
            <a:r>
              <a:rPr lang="en-GB" sz="2400" b="1" dirty="0"/>
              <a:t> to have quite fallen in love </a:t>
            </a:r>
            <a:r>
              <a:rPr lang="en-GB" sz="2400" b="1" dirty="0" smtClean="0"/>
              <a:t>with Jane ;</a:t>
            </a:r>
            <a:r>
              <a:rPr lang="en-GB" sz="2400" b="1" dirty="0"/>
              <a:t> </a:t>
            </a:r>
            <a:r>
              <a:rPr lang="en-GB" sz="2400" b="1" dirty="0">
                <a:hlinkClick r:id="rId3"/>
              </a:rPr>
              <a:t>Cassandra</a:t>
            </a:r>
            <a:r>
              <a:rPr lang="en-GB" sz="2400" b="1" dirty="0"/>
              <a:t> later spoke highly of him, and thought he would have been a successful suitor. According to </a:t>
            </a:r>
            <a:r>
              <a:rPr lang="en-GB" sz="2400" b="1" dirty="0">
                <a:hlinkClick r:id="rId5"/>
              </a:rPr>
              <a:t>Caroline</a:t>
            </a:r>
            <a:r>
              <a:rPr lang="en-GB" sz="2400" b="1" dirty="0"/>
              <a:t> "They parted -- but he made it plain he should seek them out again"; however, shortly afterwards they instead heard of his death! There is no evidence as to how seriously this disappointment affected Jane Austen, but a number of people have wondered whether or not Jane Austen's 1817 novel </a:t>
            </a:r>
            <a:r>
              <a:rPr lang="en-GB" sz="2400" b="1" i="1" dirty="0">
                <a:hlinkClick r:id="rId6"/>
              </a:rPr>
              <a:t>Persuasion</a:t>
            </a:r>
            <a:r>
              <a:rPr lang="en-GB" sz="2400" b="1" dirty="0"/>
              <a:t> might not reflect this experience to some degree, with life transmuted into art; Jane Austen would have been 27 (the age of Anne Elliot, the heroine of </a:t>
            </a:r>
            <a:r>
              <a:rPr lang="en-GB" sz="2400" b="1" i="1" dirty="0">
                <a:hlinkClick r:id="rId6"/>
              </a:rPr>
              <a:t>Persuasion</a:t>
            </a:r>
            <a:r>
              <a:rPr lang="en-GB" sz="2400" b="1" dirty="0"/>
              <a:t>) during 1802-1803, and a crucial scene in </a:t>
            </a:r>
            <a:r>
              <a:rPr lang="en-GB" sz="2400" b="1" i="1" dirty="0">
                <a:hlinkClick r:id="rId6"/>
              </a:rPr>
              <a:t>Persuasion</a:t>
            </a:r>
            <a:r>
              <a:rPr lang="en-GB" sz="2400" b="1" dirty="0"/>
              <a:t> takes place in </a:t>
            </a:r>
            <a:r>
              <a:rPr lang="en-GB" sz="2400" b="1" dirty="0">
                <a:hlinkClick r:id="rId4"/>
              </a:rPr>
              <a:t>Lyme</a:t>
            </a:r>
            <a:r>
              <a:rPr lang="en-GB" sz="2400" b="1" dirty="0"/>
              <a:t>.</a:t>
            </a:r>
          </a:p>
        </p:txBody>
      </p:sp>
    </p:spTree>
    <p:extLst>
      <p:ext uri="{BB962C8B-B14F-4D97-AF65-F5344CB8AC3E}">
        <p14:creationId xmlns:p14="http://schemas.microsoft.com/office/powerpoint/2010/main" val="1256146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BIGGS-WITHERS AFFAIR</a:t>
            </a:r>
            <a:endParaRPr lang="en-GB" dirty="0"/>
          </a:p>
        </p:txBody>
      </p:sp>
      <p:sp>
        <p:nvSpPr>
          <p:cNvPr id="3" name="Content Placeholder 2"/>
          <p:cNvSpPr>
            <a:spLocks noGrp="1"/>
          </p:cNvSpPr>
          <p:nvPr>
            <p:ph idx="1"/>
          </p:nvPr>
        </p:nvSpPr>
        <p:spPr/>
        <p:txBody>
          <a:bodyPr/>
          <a:lstStyle/>
          <a:p>
            <a:r>
              <a:rPr lang="en-GB" dirty="0" smtClean="0"/>
              <a:t>1802: Harris Biggs-Withers (21) </a:t>
            </a:r>
            <a:r>
              <a:rPr lang="en-GB" dirty="0"/>
              <a:t>of Oxford proposes to Jane (26). She accepts him, mainly perhaps for his large estate, but next morning changes her mind.</a:t>
            </a:r>
          </a:p>
          <a:p>
            <a:endParaRPr lang="en-GB" dirty="0"/>
          </a:p>
        </p:txBody>
      </p:sp>
      <p:sp>
        <p:nvSpPr>
          <p:cNvPr id="4" name="TextBox 3"/>
          <p:cNvSpPr txBox="1"/>
          <p:nvPr/>
        </p:nvSpPr>
        <p:spPr>
          <a:xfrm>
            <a:off x="782332" y="3744614"/>
            <a:ext cx="2808312" cy="1384995"/>
          </a:xfrm>
          <a:prstGeom prst="rect">
            <a:avLst/>
          </a:prstGeom>
          <a:noFill/>
        </p:spPr>
        <p:txBody>
          <a:bodyPr wrap="square" rtlCol="0">
            <a:spAutoFit/>
          </a:bodyPr>
          <a:lstStyle/>
          <a:p>
            <a:r>
              <a:rPr lang="en-GB" sz="2800" dirty="0" smtClean="0"/>
              <a:t>It would help my family’s money troubles</a:t>
            </a:r>
            <a:endParaRPr lang="en-GB" sz="2800" dirty="0"/>
          </a:p>
        </p:txBody>
      </p:sp>
      <p:sp>
        <p:nvSpPr>
          <p:cNvPr id="5" name="TextBox 4"/>
          <p:cNvSpPr txBox="1"/>
          <p:nvPr/>
        </p:nvSpPr>
        <p:spPr>
          <a:xfrm>
            <a:off x="5762003" y="3734646"/>
            <a:ext cx="3384376" cy="954107"/>
          </a:xfrm>
          <a:prstGeom prst="rect">
            <a:avLst/>
          </a:prstGeom>
          <a:noFill/>
        </p:spPr>
        <p:txBody>
          <a:bodyPr wrap="square" rtlCol="0">
            <a:spAutoFit/>
          </a:bodyPr>
          <a:lstStyle/>
          <a:p>
            <a:r>
              <a:rPr lang="en-GB" sz="2800" dirty="0" smtClean="0"/>
              <a:t>He is dull and too young</a:t>
            </a:r>
            <a:endParaRPr lang="en-GB" sz="2800" dirty="0"/>
          </a:p>
        </p:txBody>
      </p:sp>
      <p:sp>
        <p:nvSpPr>
          <p:cNvPr id="6" name="TextBox 5"/>
          <p:cNvSpPr txBox="1"/>
          <p:nvPr/>
        </p:nvSpPr>
        <p:spPr>
          <a:xfrm>
            <a:off x="5508104" y="5399637"/>
            <a:ext cx="3384376" cy="954107"/>
          </a:xfrm>
          <a:prstGeom prst="rect">
            <a:avLst/>
          </a:prstGeom>
          <a:noFill/>
        </p:spPr>
        <p:txBody>
          <a:bodyPr wrap="square" rtlCol="0">
            <a:spAutoFit/>
          </a:bodyPr>
          <a:lstStyle/>
          <a:p>
            <a:r>
              <a:rPr lang="en-GB" sz="2800" dirty="0" smtClean="0"/>
              <a:t>Is marriage right for me?</a:t>
            </a:r>
            <a:endParaRPr lang="en-GB" sz="2800" dirty="0"/>
          </a:p>
        </p:txBody>
      </p:sp>
      <p:sp>
        <p:nvSpPr>
          <p:cNvPr id="7" name="TextBox 6"/>
          <p:cNvSpPr txBox="1"/>
          <p:nvPr/>
        </p:nvSpPr>
        <p:spPr>
          <a:xfrm>
            <a:off x="782332" y="5301208"/>
            <a:ext cx="2808312" cy="523220"/>
          </a:xfrm>
          <a:prstGeom prst="rect">
            <a:avLst/>
          </a:prstGeom>
          <a:noFill/>
        </p:spPr>
        <p:txBody>
          <a:bodyPr wrap="square" rtlCol="0">
            <a:spAutoFit/>
          </a:bodyPr>
          <a:lstStyle/>
          <a:p>
            <a:endParaRPr lang="en-GB" sz="2800" dirty="0"/>
          </a:p>
        </p:txBody>
      </p:sp>
      <p:sp>
        <p:nvSpPr>
          <p:cNvPr id="8" name="TextBox 7"/>
          <p:cNvSpPr txBox="1"/>
          <p:nvPr/>
        </p:nvSpPr>
        <p:spPr>
          <a:xfrm>
            <a:off x="251520" y="5184194"/>
            <a:ext cx="2475028" cy="1384995"/>
          </a:xfrm>
          <a:prstGeom prst="rect">
            <a:avLst/>
          </a:prstGeom>
          <a:noFill/>
        </p:spPr>
        <p:txBody>
          <a:bodyPr wrap="square" rtlCol="0">
            <a:spAutoFit/>
          </a:bodyPr>
          <a:lstStyle/>
          <a:p>
            <a:r>
              <a:rPr lang="en-GB" sz="2800" dirty="0" smtClean="0"/>
              <a:t>Marriage would give me status in society</a:t>
            </a:r>
            <a:endParaRPr lang="en-GB" sz="2800" dirty="0"/>
          </a:p>
        </p:txBody>
      </p:sp>
      <p:sp>
        <p:nvSpPr>
          <p:cNvPr id="9" name="TextBox 8"/>
          <p:cNvSpPr txBox="1"/>
          <p:nvPr/>
        </p:nvSpPr>
        <p:spPr>
          <a:xfrm>
            <a:off x="3590644" y="4437111"/>
            <a:ext cx="1917460" cy="954107"/>
          </a:xfrm>
          <a:prstGeom prst="rect">
            <a:avLst/>
          </a:prstGeom>
          <a:noFill/>
        </p:spPr>
        <p:txBody>
          <a:bodyPr wrap="square" rtlCol="0">
            <a:spAutoFit/>
          </a:bodyPr>
          <a:lstStyle/>
          <a:p>
            <a:r>
              <a:rPr lang="en-GB" sz="2800" dirty="0" smtClean="0"/>
              <a:t>My friends are married</a:t>
            </a:r>
            <a:endParaRPr lang="en-GB" sz="2800" dirty="0"/>
          </a:p>
        </p:txBody>
      </p:sp>
    </p:spTree>
    <p:extLst>
      <p:ext uri="{BB962C8B-B14F-4D97-AF65-F5344CB8AC3E}">
        <p14:creationId xmlns:p14="http://schemas.microsoft.com/office/powerpoint/2010/main" val="2516488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7504" y="0"/>
            <a:ext cx="8856984" cy="7461448"/>
          </a:xfrm>
        </p:spPr>
        <p:txBody>
          <a:bodyPr>
            <a:normAutofit fontScale="32500" lnSpcReduction="20000"/>
          </a:bodyPr>
          <a:lstStyle/>
          <a:p>
            <a:endParaRPr lang="en-GB" sz="6200" dirty="0" smtClean="0"/>
          </a:p>
          <a:p>
            <a:r>
              <a:rPr lang="en-GB" sz="6200" dirty="0"/>
              <a:t> Her brother James’s wife, Mary, regretted the decision, believing the match a most desirable one. Mary’s daughter, Caroline Austen, wrote:</a:t>
            </a:r>
          </a:p>
          <a:p>
            <a:r>
              <a:rPr lang="en-GB" sz="6200" dirty="0"/>
              <a:t>Mr Wither was very plain in person – awkward, and even uncouth in manner – nothing but his size to recommend him … Having accepted him, she found she was miserable and that the place and fortune which would certainly be his, could not alter the man ... I have always respected her for the courage in cancelling that ‘yes’... I </a:t>
            </a:r>
            <a:r>
              <a:rPr lang="en-GB" sz="6200" dirty="0" err="1"/>
              <a:t>beleive</a:t>
            </a:r>
            <a:r>
              <a:rPr lang="en-GB" sz="6200" dirty="0"/>
              <a:t> [sic] most young women so circumstanced would have taken Mr Wither and trusted to love after marriage. (Family Record, p. 122)</a:t>
            </a:r>
          </a:p>
          <a:p>
            <a:r>
              <a:rPr lang="en-GB" sz="6200" dirty="0"/>
              <a:t>Jane’s brother Frank’s daughter, Catherine </a:t>
            </a:r>
            <a:r>
              <a:rPr lang="en-GB" sz="6200" dirty="0" err="1"/>
              <a:t>Hubback</a:t>
            </a:r>
            <a:r>
              <a:rPr lang="en-GB" sz="6200" dirty="0"/>
              <a:t> (born in 1818, well after the event) wrote in 1870, after she had read letters of Jane’s which are no longer </a:t>
            </a:r>
            <a:r>
              <a:rPr lang="en-GB" sz="6200" dirty="0" smtClean="0"/>
              <a:t>extant:  I </a:t>
            </a:r>
            <a:r>
              <a:rPr lang="en-GB" sz="6200" dirty="0"/>
              <a:t>gathered from the letters that it was in a momentary fit of self-delusion that Aunt Jane accepted Mr Wither’s proposal, and that when it was all settled eventually … she was much relieved. I think the affair vexed her a good deal; but I am sure she had no attachment to him</a:t>
            </a:r>
            <a:r>
              <a:rPr lang="en-GB" sz="6200" dirty="0" smtClean="0"/>
              <a:t>.</a:t>
            </a:r>
            <a:endParaRPr lang="en-GB" sz="6200" dirty="0"/>
          </a:p>
          <a:p>
            <a:r>
              <a:rPr lang="en-GB" sz="6200" dirty="0"/>
              <a:t>Fanny </a:t>
            </a:r>
            <a:r>
              <a:rPr lang="en-GB" sz="6200" dirty="0" err="1"/>
              <a:t>Lefroy</a:t>
            </a:r>
            <a:r>
              <a:rPr lang="en-GB" sz="6200" dirty="0"/>
              <a:t>, Jane’s niece </a:t>
            </a:r>
            <a:r>
              <a:rPr lang="en-GB" sz="6200" dirty="0" smtClean="0"/>
              <a:t>wrote: He </a:t>
            </a:r>
            <a:r>
              <a:rPr lang="en-GB" sz="6200" dirty="0"/>
              <a:t>would take her from the Bath she disliked and restore her to the country she loved ... overnight she experienced a revulsion of feeling ... her decision was a reckless error; it may have been an unselfish one; in the morning she had to be selfish.(</a:t>
            </a:r>
            <a:r>
              <a:rPr lang="en-GB" sz="6200" dirty="0" err="1"/>
              <a:t>Nokes</a:t>
            </a:r>
            <a:r>
              <a:rPr lang="en-GB" sz="6200" dirty="0"/>
              <a:t>, p. 263</a:t>
            </a:r>
            <a:r>
              <a:rPr lang="en-GB" sz="6200" dirty="0" smtClean="0"/>
              <a:t>)</a:t>
            </a:r>
            <a:endParaRPr lang="en-GB" sz="6200" dirty="0"/>
          </a:p>
          <a:p>
            <a:r>
              <a:rPr lang="en-GB" sz="6200" dirty="0"/>
              <a:t>Natalie Tyler says: "Harris was a social misfit and could not have matched her wit and intellect." Grosvenor Myer thinks that Jane "dreaded marriage to a man of inferior understanding." Jon Spence believes she yearned for security, but did not want </a:t>
            </a:r>
            <a:r>
              <a:rPr lang="en-GB" sz="6200" dirty="0" smtClean="0"/>
              <a:t>him.</a:t>
            </a:r>
            <a:endParaRPr lang="en-GB" sz="6200" dirty="0"/>
          </a:p>
          <a:p>
            <a:r>
              <a:rPr lang="en-GB" sz="6200" dirty="0"/>
              <a:t>Two years after Jane’s refusal, Harris </a:t>
            </a:r>
            <a:r>
              <a:rPr lang="en-GB" sz="6200" dirty="0" err="1"/>
              <a:t>Bigg</a:t>
            </a:r>
            <a:r>
              <a:rPr lang="en-GB" sz="6200" dirty="0"/>
              <a:t>-Wither married Anne Howe Frith and went to live at </a:t>
            </a:r>
            <a:r>
              <a:rPr lang="en-GB" sz="6200" dirty="0" err="1"/>
              <a:t>Wymering</a:t>
            </a:r>
            <a:r>
              <a:rPr lang="en-GB" sz="6200" dirty="0"/>
              <a:t>, in </a:t>
            </a:r>
            <a:r>
              <a:rPr lang="en-GB" sz="6200" dirty="0" err="1"/>
              <a:t>Coshaw</a:t>
            </a:r>
            <a:r>
              <a:rPr lang="en-GB" sz="6200" dirty="0"/>
              <a:t>, </a:t>
            </a:r>
            <a:r>
              <a:rPr lang="en-GB" sz="6200" dirty="0" smtClean="0"/>
              <a:t>Hampshire. </a:t>
            </a:r>
            <a:r>
              <a:rPr lang="en-GB" sz="6200" dirty="0"/>
              <a:t>Here five of his 10 children were born.</a:t>
            </a:r>
          </a:p>
          <a:p>
            <a:endParaRPr lang="en-GB" dirty="0"/>
          </a:p>
        </p:txBody>
      </p:sp>
    </p:spTree>
    <p:extLst>
      <p:ext uri="{BB962C8B-B14F-4D97-AF65-F5344CB8AC3E}">
        <p14:creationId xmlns:p14="http://schemas.microsoft.com/office/powerpoint/2010/main" val="2294313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r>
              <a:rPr lang="en-GB" sz="3200" dirty="0" smtClean="0"/>
              <a:t>Walter Scott on Jane Austen // </a:t>
            </a:r>
            <a:r>
              <a:rPr lang="en-GB" sz="3200" b="1" dirty="0" smtClean="0">
                <a:solidFill>
                  <a:srgbClr val="FF0000"/>
                </a:solidFill>
              </a:rPr>
              <a:t>Jane Austen on </a:t>
            </a:r>
            <a:r>
              <a:rPr lang="en-GB" sz="3200" b="1" dirty="0">
                <a:solidFill>
                  <a:srgbClr val="FF0000"/>
                </a:solidFill>
              </a:rPr>
              <a:t>J</a:t>
            </a:r>
            <a:r>
              <a:rPr lang="en-GB" sz="3200" b="1" dirty="0" smtClean="0">
                <a:solidFill>
                  <a:srgbClr val="FF0000"/>
                </a:solidFill>
              </a:rPr>
              <a:t>ane Austen</a:t>
            </a:r>
            <a:endParaRPr lang="en-GB" sz="3200" b="1" dirty="0">
              <a:solidFill>
                <a:srgbClr val="FF0000"/>
              </a:solidFill>
            </a:endParaRPr>
          </a:p>
        </p:txBody>
      </p:sp>
      <p:sp>
        <p:nvSpPr>
          <p:cNvPr id="3" name="Content Placeholder 2"/>
          <p:cNvSpPr>
            <a:spLocks noGrp="1"/>
          </p:cNvSpPr>
          <p:nvPr>
            <p:ph idx="1"/>
          </p:nvPr>
        </p:nvSpPr>
        <p:spPr>
          <a:xfrm>
            <a:off x="179512" y="1196752"/>
            <a:ext cx="8856984" cy="5661248"/>
          </a:xfrm>
        </p:spPr>
        <p:txBody>
          <a:bodyPr>
            <a:normAutofit fontScale="77500" lnSpcReduction="20000"/>
          </a:bodyPr>
          <a:lstStyle/>
          <a:p>
            <a:r>
              <a:rPr lang="en-GB" b="1" i="1" dirty="0"/>
              <a:t>Also read again, and for the third time at least, Miss Austen’s very finely written novel of _Pride and Prejudice_. That young lady had a talent for describing the involvements and feelings and characters of ordinary life, which is to me the most wonderful I ever met with. The Big Bow-wow strain I can do myself like any now going; but the exquisite touch, which renders ordinary commonplace things and characters interesting, from the truth of the description and the sentiment, is denied to me. What a pity such a gifted creature died so early</a:t>
            </a:r>
            <a:r>
              <a:rPr lang="en-GB" b="1" i="1" dirty="0" smtClean="0"/>
              <a:t>!</a:t>
            </a:r>
          </a:p>
          <a:p>
            <a:r>
              <a:rPr lang="en-GB" b="1" dirty="0">
                <a:solidFill>
                  <a:srgbClr val="FF0000"/>
                </a:solidFill>
              </a:rPr>
              <a:t> “the little bit (two Inches wide) of Ivory on which I work with so fine a Brush, as produces little effect after much labour</a:t>
            </a:r>
            <a:r>
              <a:rPr lang="en-GB" b="1" dirty="0" smtClean="0">
                <a:solidFill>
                  <a:srgbClr val="FF0000"/>
                </a:solidFill>
              </a:rPr>
              <a:t>.”</a:t>
            </a:r>
            <a:r>
              <a:rPr lang="en-GB" b="1" dirty="0">
                <a:solidFill>
                  <a:srgbClr val="FF0000"/>
                </a:solidFill>
              </a:rPr>
              <a:t> </a:t>
            </a:r>
            <a:endParaRPr lang="en-GB" b="1" dirty="0" smtClean="0">
              <a:solidFill>
                <a:srgbClr val="FF0000"/>
              </a:solidFill>
            </a:endParaRPr>
          </a:p>
          <a:p>
            <a:r>
              <a:rPr lang="en-GB" b="1" dirty="0" smtClean="0">
                <a:solidFill>
                  <a:srgbClr val="FF0000"/>
                </a:solidFill>
              </a:rPr>
              <a:t>"...</a:t>
            </a:r>
            <a:r>
              <a:rPr lang="en-GB" b="1" dirty="0">
                <a:solidFill>
                  <a:srgbClr val="FF0000"/>
                </a:solidFill>
              </a:rPr>
              <a:t>an artist cannot do anything slovenly</a:t>
            </a:r>
            <a:r>
              <a:rPr lang="en-GB" b="1" dirty="0" smtClean="0">
                <a:solidFill>
                  <a:srgbClr val="FF0000"/>
                </a:solidFill>
              </a:rPr>
              <a:t>.“</a:t>
            </a:r>
          </a:p>
          <a:p>
            <a:r>
              <a:rPr lang="en-GB" b="1" dirty="0"/>
              <a:t>"Jane Austen can in fact get more drama out of morality than most other writers can get from shipwreck, battle, murder, or mayhem</a:t>
            </a:r>
            <a:r>
              <a:rPr lang="en-GB" b="1" dirty="0" smtClean="0"/>
              <a:t>.“ -- </a:t>
            </a:r>
            <a:r>
              <a:rPr lang="en-GB" b="1" dirty="0"/>
              <a:t>Ronald Blythe</a:t>
            </a:r>
            <a:r>
              <a:rPr lang="en-GB" dirty="0"/>
              <a:t/>
            </a:r>
            <a:br>
              <a:rPr lang="en-GB" dirty="0"/>
            </a:br>
            <a:endParaRPr lang="en-GB" dirty="0"/>
          </a:p>
        </p:txBody>
      </p:sp>
    </p:spTree>
    <p:extLst>
      <p:ext uri="{BB962C8B-B14F-4D97-AF65-F5344CB8AC3E}">
        <p14:creationId xmlns:p14="http://schemas.microsoft.com/office/powerpoint/2010/main" val="3317890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16632"/>
            <a:ext cx="8229600" cy="6552728"/>
          </a:xfrm>
        </p:spPr>
        <p:txBody>
          <a:bodyPr>
            <a:normAutofit fontScale="70000" lnSpcReduction="20000"/>
          </a:bodyPr>
          <a:lstStyle/>
          <a:p>
            <a:r>
              <a:rPr lang="en-GB" dirty="0" smtClean="0"/>
              <a:t>                                   In </a:t>
            </a:r>
            <a:r>
              <a:rPr lang="en-GB" dirty="0"/>
              <a:t>memory of</a:t>
            </a:r>
            <a:br>
              <a:rPr lang="en-GB" dirty="0"/>
            </a:br>
            <a:r>
              <a:rPr lang="en-GB" dirty="0"/>
              <a:t> </a:t>
            </a:r>
            <a:r>
              <a:rPr lang="en-GB" dirty="0" smtClean="0"/>
              <a:t>                                JANE </a:t>
            </a:r>
            <a:r>
              <a:rPr lang="en-GB" dirty="0"/>
              <a:t>AUSTEN,</a:t>
            </a:r>
            <a:br>
              <a:rPr lang="en-GB" dirty="0"/>
            </a:br>
            <a:r>
              <a:rPr lang="en-GB" dirty="0" smtClean="0"/>
              <a:t>                youngest </a:t>
            </a:r>
            <a:r>
              <a:rPr lang="en-GB" dirty="0"/>
              <a:t>daughter of the late</a:t>
            </a:r>
            <a:br>
              <a:rPr lang="en-GB" dirty="0"/>
            </a:br>
            <a:r>
              <a:rPr lang="en-GB" dirty="0" smtClean="0"/>
              <a:t>                         </a:t>
            </a:r>
            <a:r>
              <a:rPr lang="en-GB" dirty="0" smtClean="0">
                <a:hlinkClick r:id="rId2"/>
              </a:rPr>
              <a:t>Revd</a:t>
            </a:r>
            <a:r>
              <a:rPr lang="en-GB" dirty="0">
                <a:hlinkClick r:id="rId2"/>
              </a:rPr>
              <a:t>. GEORGE AUSTEN</a:t>
            </a:r>
            <a:r>
              <a:rPr lang="en-GB" dirty="0"/>
              <a:t>,</a:t>
            </a:r>
            <a:br>
              <a:rPr lang="en-GB" dirty="0"/>
            </a:br>
            <a:r>
              <a:rPr lang="en-GB" dirty="0" smtClean="0"/>
              <a:t>                formerly </a:t>
            </a:r>
            <a:r>
              <a:rPr lang="en-GB" dirty="0"/>
              <a:t>Rector of </a:t>
            </a:r>
            <a:r>
              <a:rPr lang="en-GB" dirty="0" err="1">
                <a:hlinkClick r:id="rId3"/>
              </a:rPr>
              <a:t>Steventon</a:t>
            </a:r>
            <a:r>
              <a:rPr lang="en-GB" dirty="0"/>
              <a:t> in </a:t>
            </a:r>
            <a:r>
              <a:rPr lang="en-GB" dirty="0">
                <a:hlinkClick r:id="rId4"/>
              </a:rPr>
              <a:t>this County</a:t>
            </a:r>
            <a:r>
              <a:rPr lang="en-GB" dirty="0"/>
              <a:t>.</a:t>
            </a:r>
            <a:br>
              <a:rPr lang="en-GB" dirty="0"/>
            </a:br>
            <a:r>
              <a:rPr lang="en-GB" dirty="0" smtClean="0"/>
              <a:t>              She </a:t>
            </a:r>
            <a:r>
              <a:rPr lang="en-GB" dirty="0"/>
              <a:t>departed this Life on the 18th July 1817,</a:t>
            </a:r>
            <a:br>
              <a:rPr lang="en-GB" dirty="0"/>
            </a:br>
            <a:r>
              <a:rPr lang="en-GB" dirty="0" smtClean="0"/>
              <a:t>              aged </a:t>
            </a:r>
            <a:r>
              <a:rPr lang="en-GB" dirty="0"/>
              <a:t>41, after a long illness supported with</a:t>
            </a:r>
            <a:br>
              <a:rPr lang="en-GB" dirty="0"/>
            </a:br>
            <a:r>
              <a:rPr lang="en-GB" dirty="0" smtClean="0"/>
              <a:t>              the </a:t>
            </a:r>
            <a:r>
              <a:rPr lang="en-GB" dirty="0"/>
              <a:t>patience and the hopes of a Christian.</a:t>
            </a:r>
          </a:p>
          <a:p>
            <a:r>
              <a:rPr lang="en-GB" dirty="0" smtClean="0"/>
              <a:t>                     The </a:t>
            </a:r>
            <a:r>
              <a:rPr lang="en-GB" dirty="0"/>
              <a:t>benevolence of her heart,</a:t>
            </a:r>
            <a:br>
              <a:rPr lang="en-GB" dirty="0"/>
            </a:br>
            <a:r>
              <a:rPr lang="en-GB" dirty="0" smtClean="0"/>
              <a:t>                     the </a:t>
            </a:r>
            <a:r>
              <a:rPr lang="en-GB" dirty="0"/>
              <a:t>sweetness of her temper, and</a:t>
            </a:r>
            <a:br>
              <a:rPr lang="en-GB" dirty="0"/>
            </a:br>
            <a:r>
              <a:rPr lang="en-GB" dirty="0" smtClean="0"/>
              <a:t>           the </a:t>
            </a:r>
            <a:r>
              <a:rPr lang="en-GB" dirty="0"/>
              <a:t>extraordinary endowments of her mind</a:t>
            </a:r>
            <a:br>
              <a:rPr lang="en-GB" dirty="0"/>
            </a:br>
            <a:r>
              <a:rPr lang="en-GB" dirty="0" smtClean="0"/>
              <a:t>          obtained </a:t>
            </a:r>
            <a:r>
              <a:rPr lang="en-GB" dirty="0"/>
              <a:t>the regard of all who knew her, and</a:t>
            </a:r>
            <a:br>
              <a:rPr lang="en-GB" dirty="0"/>
            </a:br>
            <a:r>
              <a:rPr lang="en-GB" dirty="0" smtClean="0"/>
              <a:t>          the </a:t>
            </a:r>
            <a:r>
              <a:rPr lang="en-GB" dirty="0"/>
              <a:t>warmest love of her intimate connections.</a:t>
            </a:r>
          </a:p>
          <a:p>
            <a:r>
              <a:rPr lang="en-GB" dirty="0" smtClean="0"/>
              <a:t>             Their </a:t>
            </a:r>
            <a:r>
              <a:rPr lang="en-GB" dirty="0"/>
              <a:t>grief is in proportion to their affection</a:t>
            </a:r>
            <a:br>
              <a:rPr lang="en-GB" dirty="0"/>
            </a:br>
            <a:r>
              <a:rPr lang="en-GB" dirty="0" smtClean="0"/>
              <a:t>                 they know </a:t>
            </a:r>
            <a:r>
              <a:rPr lang="en-GB" dirty="0"/>
              <a:t>their loss to be irreparable,</a:t>
            </a:r>
            <a:br>
              <a:rPr lang="en-GB" dirty="0"/>
            </a:br>
            <a:r>
              <a:rPr lang="en-GB" dirty="0" smtClean="0"/>
              <a:t>            but </a:t>
            </a:r>
            <a:r>
              <a:rPr lang="en-GB" dirty="0"/>
              <a:t>in the deepest affliction they are consoled</a:t>
            </a:r>
            <a:br>
              <a:rPr lang="en-GB" dirty="0"/>
            </a:br>
            <a:r>
              <a:rPr lang="en-GB" dirty="0" smtClean="0"/>
              <a:t>             by </a:t>
            </a:r>
            <a:r>
              <a:rPr lang="en-GB" dirty="0"/>
              <a:t>a firm though humble hope that her charity,</a:t>
            </a:r>
            <a:br>
              <a:rPr lang="en-GB" dirty="0"/>
            </a:br>
            <a:r>
              <a:rPr lang="en-GB" dirty="0" smtClean="0"/>
              <a:t>             devotion</a:t>
            </a:r>
            <a:r>
              <a:rPr lang="en-GB" dirty="0"/>
              <a:t>, faith and purity have rendered</a:t>
            </a:r>
            <a:br>
              <a:rPr lang="en-GB" dirty="0"/>
            </a:br>
            <a:r>
              <a:rPr lang="en-GB" dirty="0" smtClean="0"/>
              <a:t>                her </a:t>
            </a:r>
            <a:r>
              <a:rPr lang="en-GB" dirty="0"/>
              <a:t>soul acceptable in the sight of her</a:t>
            </a:r>
            <a:br>
              <a:rPr lang="en-GB" dirty="0"/>
            </a:br>
            <a:r>
              <a:rPr lang="en-GB" dirty="0" smtClean="0"/>
              <a:t>                                       </a:t>
            </a:r>
            <a:r>
              <a:rPr lang="en-GB" i="1" dirty="0" smtClean="0"/>
              <a:t>REDEEMER</a:t>
            </a:r>
            <a:r>
              <a:rPr lang="en-GB" dirty="0" smtClean="0"/>
              <a:t>.</a:t>
            </a:r>
          </a:p>
          <a:p>
            <a:endParaRPr lang="en-GB" dirty="0" smtClean="0"/>
          </a:p>
          <a:p>
            <a:r>
              <a:rPr lang="en-GB" dirty="0" smtClean="0"/>
              <a:t>** Four people attended her funeral</a:t>
            </a:r>
            <a:endParaRPr lang="en-GB" dirty="0"/>
          </a:p>
          <a:p>
            <a:endParaRPr lang="en-GB" dirty="0"/>
          </a:p>
        </p:txBody>
      </p:sp>
    </p:spTree>
    <p:extLst>
      <p:ext uri="{BB962C8B-B14F-4D97-AF65-F5344CB8AC3E}">
        <p14:creationId xmlns:p14="http://schemas.microsoft.com/office/powerpoint/2010/main" val="3412814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243408"/>
            <a:ext cx="8229600" cy="1143000"/>
          </a:xfrm>
        </p:spPr>
        <p:txBody>
          <a:bodyPr>
            <a:normAutofit fontScale="90000"/>
          </a:bodyPr>
          <a:lstStyle/>
          <a:p>
            <a:r>
              <a:rPr lang="en-GB" dirty="0" smtClean="0"/>
              <a:t>BURDON’S BOOKSHOP, WINCHESTER</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9158" y="793643"/>
            <a:ext cx="3341247" cy="285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P &amp; G Wells Storefront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11" y="3717029"/>
            <a:ext cx="3277061" cy="27932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18" y="793852"/>
            <a:ext cx="2886075" cy="2193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95836" y="1705894"/>
            <a:ext cx="1080120" cy="369332"/>
          </a:xfrm>
          <a:prstGeom prst="rect">
            <a:avLst/>
          </a:prstGeom>
          <a:noFill/>
        </p:spPr>
        <p:txBody>
          <a:bodyPr wrap="square" rtlCol="0">
            <a:spAutoFit/>
          </a:bodyPr>
          <a:lstStyle/>
          <a:p>
            <a:r>
              <a:rPr lang="en-GB" dirty="0" smtClean="0"/>
              <a:t>&lt;&lt; 1860s</a:t>
            </a:r>
            <a:endParaRPr lang="en-GB" dirty="0"/>
          </a:p>
        </p:txBody>
      </p:sp>
      <p:sp>
        <p:nvSpPr>
          <p:cNvPr id="5" name="TextBox 4"/>
          <p:cNvSpPr txBox="1"/>
          <p:nvPr/>
        </p:nvSpPr>
        <p:spPr>
          <a:xfrm>
            <a:off x="3635896" y="3020836"/>
            <a:ext cx="2304256" cy="369332"/>
          </a:xfrm>
          <a:prstGeom prst="rect">
            <a:avLst/>
          </a:prstGeom>
          <a:noFill/>
        </p:spPr>
        <p:txBody>
          <a:bodyPr wrap="square" rtlCol="0">
            <a:spAutoFit/>
          </a:bodyPr>
          <a:lstStyle/>
          <a:p>
            <a:r>
              <a:rPr lang="en-GB" dirty="0" smtClean="0"/>
              <a:t>1880s</a:t>
            </a:r>
            <a:endParaRPr lang="en-GB" dirty="0"/>
          </a:p>
        </p:txBody>
      </p:sp>
      <p:sp>
        <p:nvSpPr>
          <p:cNvPr id="6" name="TextBox 5"/>
          <p:cNvSpPr txBox="1"/>
          <p:nvPr/>
        </p:nvSpPr>
        <p:spPr>
          <a:xfrm>
            <a:off x="1097265" y="6510235"/>
            <a:ext cx="1368152" cy="369332"/>
          </a:xfrm>
          <a:prstGeom prst="rect">
            <a:avLst/>
          </a:prstGeom>
          <a:noFill/>
        </p:spPr>
        <p:txBody>
          <a:bodyPr wrap="square" rtlCol="0">
            <a:spAutoFit/>
          </a:bodyPr>
          <a:lstStyle/>
          <a:p>
            <a:r>
              <a:rPr lang="en-GB" dirty="0" smtClean="0"/>
              <a:t>now</a:t>
            </a:r>
            <a:endParaRPr lang="en-GB" dirty="0"/>
          </a:p>
        </p:txBody>
      </p:sp>
      <p:sp>
        <p:nvSpPr>
          <p:cNvPr id="7" name="TextBox 6"/>
          <p:cNvSpPr txBox="1"/>
          <p:nvPr/>
        </p:nvSpPr>
        <p:spPr>
          <a:xfrm>
            <a:off x="3635895" y="3832579"/>
            <a:ext cx="5426821" cy="2862322"/>
          </a:xfrm>
          <a:prstGeom prst="rect">
            <a:avLst/>
          </a:prstGeom>
          <a:noFill/>
        </p:spPr>
        <p:txBody>
          <a:bodyPr wrap="square" rtlCol="0">
            <a:spAutoFit/>
          </a:bodyPr>
          <a:lstStyle/>
          <a:p>
            <a:r>
              <a:rPr lang="en-GB"/>
              <a:t> </a:t>
            </a:r>
            <a:r>
              <a:rPr lang="en-GB" smtClean="0"/>
              <a:t>….  </a:t>
            </a:r>
            <a:r>
              <a:rPr lang="en-GB" dirty="0" smtClean="0"/>
              <a:t>what </a:t>
            </a:r>
            <a:r>
              <a:rPr lang="en-GB" dirty="0"/>
              <a:t>could be available to purchase in a provincial booksellers like </a:t>
            </a:r>
            <a:r>
              <a:rPr lang="en-GB" dirty="0" err="1"/>
              <a:t>Burdons</a:t>
            </a:r>
            <a:r>
              <a:rPr lang="en-GB" dirty="0"/>
              <a:t>. And the choice was surprisingly vast and varied:  local authors, international big hitters, travel journals, political treaties, theological works, poetry, fiction, plays. </a:t>
            </a:r>
            <a:r>
              <a:rPr lang="en-GB" dirty="0" smtClean="0"/>
              <a:t>Burdon </a:t>
            </a:r>
            <a:r>
              <a:rPr lang="en-GB" dirty="0"/>
              <a:t>was a producer as well as a supplier. He supplied newspapers, pamphlets, single volumes, and lavishly produced multi volume sets. Neither was he alone: Winchester had several booksellers, stationers, bookbinders, private libraries and circulating libraries. </a:t>
            </a:r>
          </a:p>
        </p:txBody>
      </p:sp>
    </p:spTree>
    <p:extLst>
      <p:ext uri="{BB962C8B-B14F-4D97-AF65-F5344CB8AC3E}">
        <p14:creationId xmlns:p14="http://schemas.microsoft.com/office/powerpoint/2010/main" val="3410096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1">
              <a:lumMod val="20000"/>
              <a:lumOff val="80000"/>
            </a:schemeClr>
          </a:solidFill>
        </p:spPr>
        <p:txBody>
          <a:bodyPr>
            <a:normAutofit/>
          </a:bodyPr>
          <a:lstStyle/>
          <a:p>
            <a:r>
              <a:rPr lang="en-GB" dirty="0" smtClean="0"/>
              <a:t>DIARY ENTRIES / LETTERS  / FB / TEXTS</a:t>
            </a:r>
            <a:endParaRPr lang="en-GB" dirty="0"/>
          </a:p>
        </p:txBody>
      </p:sp>
      <p:sp>
        <p:nvSpPr>
          <p:cNvPr id="3" name="Content Placeholder 2"/>
          <p:cNvSpPr>
            <a:spLocks noGrp="1"/>
          </p:cNvSpPr>
          <p:nvPr>
            <p:ph idx="1"/>
          </p:nvPr>
        </p:nvSpPr>
        <p:spPr>
          <a:xfrm>
            <a:off x="0" y="1124744"/>
            <a:ext cx="9144000" cy="5733256"/>
          </a:xfrm>
          <a:solidFill>
            <a:schemeClr val="accent1">
              <a:lumMod val="20000"/>
              <a:lumOff val="80000"/>
            </a:schemeClr>
          </a:solidFill>
        </p:spPr>
        <p:txBody>
          <a:bodyPr>
            <a:normAutofit/>
          </a:bodyPr>
          <a:lstStyle/>
          <a:p>
            <a:r>
              <a:rPr lang="en-GB" dirty="0" smtClean="0"/>
              <a:t>Tell the story of one of Jane’s reputed romantic encounters through diary entries or letters:</a:t>
            </a:r>
          </a:p>
          <a:p>
            <a:pPr marL="0" indent="0">
              <a:buNone/>
            </a:pPr>
            <a:r>
              <a:rPr lang="en-GB" dirty="0" smtClean="0"/>
              <a:t>        Tom </a:t>
            </a:r>
            <a:r>
              <a:rPr lang="en-GB" dirty="0" err="1" smtClean="0"/>
              <a:t>Lefroy</a:t>
            </a:r>
            <a:r>
              <a:rPr lang="en-GB" dirty="0" smtClean="0"/>
              <a:t>  /  the stranger at the seaside /            </a:t>
            </a:r>
          </a:p>
          <a:p>
            <a:pPr marL="0" indent="0">
              <a:buNone/>
            </a:pPr>
            <a:r>
              <a:rPr lang="en-GB" dirty="0" smtClean="0"/>
              <a:t>                       the Biggs-Withers fiasco</a:t>
            </a:r>
          </a:p>
          <a:p>
            <a:pPr>
              <a:buFont typeface="Arial" charset="0"/>
              <a:buChar char="•"/>
            </a:pPr>
            <a:r>
              <a:rPr lang="en-GB" dirty="0" smtClean="0"/>
              <a:t>Tell the story of a part of Jane’s life through the diary of the shopkeeper of ‘Burdon’s’, her local bookstore.</a:t>
            </a:r>
          </a:p>
          <a:p>
            <a:pPr>
              <a:buFont typeface="Arial" charset="0"/>
              <a:buChar char="•"/>
            </a:pPr>
            <a:r>
              <a:rPr lang="en-GB" dirty="0" smtClean="0"/>
              <a:t>Write the Facebook posts of someone involved in episodes in her life</a:t>
            </a:r>
            <a:endParaRPr lang="en-GB" dirty="0"/>
          </a:p>
        </p:txBody>
      </p:sp>
    </p:spTree>
    <p:extLst>
      <p:ext uri="{BB962C8B-B14F-4D97-AF65-F5344CB8AC3E}">
        <p14:creationId xmlns:p14="http://schemas.microsoft.com/office/powerpoint/2010/main" val="2205559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16632"/>
            <a:ext cx="8229600" cy="6009531"/>
          </a:xfrm>
        </p:spPr>
        <p:txBody>
          <a:bodyPr>
            <a:normAutofit fontScale="85000" lnSpcReduction="10000"/>
          </a:bodyPr>
          <a:lstStyle/>
          <a:p>
            <a:pPr marL="0" indent="0" fontAlgn="base">
              <a:buNone/>
            </a:pPr>
            <a:r>
              <a:rPr lang="en-GB" dirty="0" smtClean="0"/>
              <a:t>The </a:t>
            </a:r>
            <a:r>
              <a:rPr lang="en-GB" dirty="0"/>
              <a:t>mention of what would have been the recently abolished slave trade comes during an exchange between Edmund and Fanny:</a:t>
            </a:r>
          </a:p>
          <a:p>
            <a:pPr fontAlgn="base"/>
            <a:r>
              <a:rPr lang="en-GB" dirty="0"/>
              <a:t>“Did not you hear me ask him about the slave-trade last night?”</a:t>
            </a:r>
          </a:p>
          <a:p>
            <a:pPr fontAlgn="base"/>
            <a:r>
              <a:rPr lang="en-GB" dirty="0"/>
              <a:t>“I did – and was in hopes the question would be followed up by others.  It would have pleased your uncle to be inquired of farther.”</a:t>
            </a:r>
          </a:p>
          <a:p>
            <a:pPr fontAlgn="base"/>
            <a:r>
              <a:rPr lang="en-GB" dirty="0"/>
              <a:t>“I longed to do it – but there was such a dead silence!” – </a:t>
            </a:r>
            <a:r>
              <a:rPr lang="en-GB" i="1" dirty="0"/>
              <a:t>Mansfield Park</a:t>
            </a:r>
            <a:endParaRPr lang="en-GB" dirty="0"/>
          </a:p>
          <a:p>
            <a:pPr fontAlgn="base"/>
            <a:r>
              <a:rPr lang="en-GB" dirty="0"/>
              <a:t>The only direct reference to the practice of slavery or the slave trade in the entire book is Fanny’s recollection of a half-hearted attempt at conversation with her uncle who had just returned from Antigua on business of his plantation. </a:t>
            </a:r>
          </a:p>
          <a:p>
            <a:endParaRPr lang="en-GB" dirty="0"/>
          </a:p>
        </p:txBody>
      </p:sp>
      <p:sp>
        <p:nvSpPr>
          <p:cNvPr id="4" name="TextBox 3"/>
          <p:cNvSpPr txBox="1"/>
          <p:nvPr/>
        </p:nvSpPr>
        <p:spPr>
          <a:xfrm>
            <a:off x="0" y="0"/>
            <a:ext cx="9252520" cy="7848302"/>
          </a:xfrm>
          <a:prstGeom prst="rect">
            <a:avLst/>
          </a:prstGeom>
          <a:solidFill>
            <a:schemeClr val="accent3">
              <a:lumMod val="20000"/>
              <a:lumOff val="80000"/>
            </a:schemeClr>
          </a:solidFill>
          <a:ln>
            <a:solidFill>
              <a:schemeClr val="bg1"/>
            </a:solidFill>
          </a:ln>
        </p:spPr>
        <p:txBody>
          <a:bodyPr wrap="square" rtlCol="0">
            <a:spAutoFit/>
          </a:bodyPr>
          <a:lstStyle/>
          <a:p>
            <a:r>
              <a:rPr lang="en-GB" sz="2400" dirty="0"/>
              <a:t>There are several connections between the </a:t>
            </a:r>
            <a:r>
              <a:rPr lang="en-GB" sz="2400" dirty="0" err="1"/>
              <a:t>Austens</a:t>
            </a:r>
            <a:r>
              <a:rPr lang="en-GB" sz="2400" dirty="0"/>
              <a:t> and the sugar plantations of the Caribbean. Jane Austen had cousins (her father’s nephews) who settled in the West Indies, her mother’s brother married an heiress to an estate in Barbados, and Jane’s younger brother Charles married the daughter of the former attorney general of </a:t>
            </a:r>
            <a:r>
              <a:rPr lang="en-GB" sz="2400" dirty="0" smtClean="0"/>
              <a:t>Bermuda.</a:t>
            </a:r>
            <a:r>
              <a:rPr lang="en-GB" sz="2400" dirty="0"/>
              <a:t>  However, the </a:t>
            </a:r>
            <a:r>
              <a:rPr lang="en-GB" sz="2400" dirty="0" err="1"/>
              <a:t>Austens</a:t>
            </a:r>
            <a:r>
              <a:rPr lang="en-GB" sz="2400" dirty="0"/>
              <a:t>’ closest link to slavery comes in 1760 when Reverend George Austen, Jane’s father, became a trustee of an Antigua plantation, owned by his Oxford contemporary (possibly a student of Rev. Austen) James Langford </a:t>
            </a:r>
            <a:r>
              <a:rPr lang="en-GB" sz="2400" dirty="0" err="1"/>
              <a:t>Nibbs</a:t>
            </a:r>
            <a:r>
              <a:rPr lang="en-GB" sz="2400" dirty="0"/>
              <a:t>, who would later become godfather to James Austen, Jane’s brother </a:t>
            </a:r>
            <a:r>
              <a:rPr lang="en-GB" sz="2400" dirty="0" smtClean="0"/>
              <a:t>.</a:t>
            </a:r>
            <a:r>
              <a:rPr lang="en-GB" sz="2400" dirty="0"/>
              <a:t>  This connection would ultimately result in Jane Austen having intimate knowledge of the social and economic realities of the Caribbean’s plantation societies.  Her father’s relationship with the planter would have almost certainly afforded the perceptive Austen knowledge of the changing fortunes of </a:t>
            </a:r>
            <a:r>
              <a:rPr lang="en-GB" sz="2400" dirty="0" err="1"/>
              <a:t>Nibb’s</a:t>
            </a:r>
            <a:r>
              <a:rPr lang="en-GB" sz="2400" dirty="0"/>
              <a:t> sugar estate holdings in Antigua, providing </a:t>
            </a:r>
            <a:r>
              <a:rPr lang="en-GB" sz="2400" dirty="0" smtClean="0"/>
              <a:t>fodder for </a:t>
            </a:r>
            <a:r>
              <a:rPr lang="en-GB" sz="2400" dirty="0"/>
              <a:t>the Antigua element in </a:t>
            </a:r>
            <a:r>
              <a:rPr lang="en-GB" sz="2400" i="1" dirty="0"/>
              <a:t>Mansfield </a:t>
            </a:r>
            <a:r>
              <a:rPr lang="en-GB" sz="2400" i="1" dirty="0" smtClean="0"/>
              <a:t>Park.</a:t>
            </a:r>
          </a:p>
          <a:p>
            <a:r>
              <a:rPr lang="en-GB" sz="2400" dirty="0" smtClean="0"/>
              <a:t>Her brothers in the navy were against slavery and had in fact stopped slave ships and seen the conditions.</a:t>
            </a:r>
          </a:p>
          <a:p>
            <a:endParaRPr lang="en-GB" sz="2400" i="1" dirty="0">
              <a:solidFill>
                <a:schemeClr val="bg1"/>
              </a:solidFill>
            </a:endParaRPr>
          </a:p>
          <a:p>
            <a:endParaRPr lang="en-GB" sz="2400" i="1" dirty="0" smtClean="0">
              <a:solidFill>
                <a:schemeClr val="bg1"/>
              </a:solidFill>
            </a:endParaRPr>
          </a:p>
          <a:p>
            <a:endParaRPr lang="en-GB" sz="2400" dirty="0">
              <a:solidFill>
                <a:schemeClr val="bg1"/>
              </a:solidFill>
            </a:endParaRPr>
          </a:p>
        </p:txBody>
      </p:sp>
    </p:spTree>
    <p:extLst>
      <p:ext uri="{BB962C8B-B14F-4D97-AF65-F5344CB8AC3E}">
        <p14:creationId xmlns:p14="http://schemas.microsoft.com/office/powerpoint/2010/main" val="250150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GB" b="1" dirty="0" smtClean="0">
                <a:solidFill>
                  <a:srgbClr val="FF0000"/>
                </a:solidFill>
              </a:rPr>
              <a:t>EMMA</a:t>
            </a:r>
            <a:endParaRPr lang="en-GB"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GB" dirty="0"/>
              <a:t>Emma’s eyes were instantly withdrawn; and she sat silently meditating, in a fixed attitude, for a few minutes. A few minutes were sufficient for making her acquainted with her own heart. A mind like hers, once opening to suspicion, made rapid progress. She touched—she admitted—she acknowledged the whole truth. Why was it so much worse that Harriet should be in love with Mr. Knightley, than with Frank Churchill? Why was the evil so dreadfully increased by Harriet’s having some hope of a return? It darted through her, with the speed of an arrow, that Mr. Knightley must marry no one but herself!</a:t>
            </a:r>
          </a:p>
        </p:txBody>
      </p:sp>
    </p:spTree>
    <p:extLst>
      <p:ext uri="{BB962C8B-B14F-4D97-AF65-F5344CB8AC3E}">
        <p14:creationId xmlns:p14="http://schemas.microsoft.com/office/powerpoint/2010/main" val="1983125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66"/>
            <a:ext cx="8229600" cy="1143000"/>
          </a:xfrm>
        </p:spPr>
        <p:txBody>
          <a:bodyPr/>
          <a:lstStyle/>
          <a:p>
            <a:r>
              <a:rPr lang="en-GB" dirty="0" smtClean="0"/>
              <a:t>JANE AUSTEN as wartime reading</a:t>
            </a:r>
            <a:endParaRPr lang="en-GB" dirty="0"/>
          </a:p>
        </p:txBody>
      </p:sp>
      <p:sp>
        <p:nvSpPr>
          <p:cNvPr id="3" name="Content Placeholder 2"/>
          <p:cNvSpPr>
            <a:spLocks noGrp="1"/>
          </p:cNvSpPr>
          <p:nvPr>
            <p:ph idx="1"/>
          </p:nvPr>
        </p:nvSpPr>
        <p:spPr>
          <a:xfrm>
            <a:off x="395536" y="1268760"/>
            <a:ext cx="8229600" cy="4525963"/>
          </a:xfrm>
        </p:spPr>
        <p:txBody>
          <a:bodyPr>
            <a:normAutofit fontScale="85000" lnSpcReduction="10000"/>
          </a:bodyPr>
          <a:lstStyle/>
          <a:p>
            <a:r>
              <a:rPr lang="en-GB" dirty="0" smtClean="0"/>
              <a:t>Kipling wrote a short story ‘</a:t>
            </a:r>
            <a:r>
              <a:rPr lang="en-GB" dirty="0" err="1" smtClean="0"/>
              <a:t>Janeites</a:t>
            </a:r>
            <a:r>
              <a:rPr lang="en-GB" dirty="0" smtClean="0"/>
              <a:t>’ in which soldiers bonded through their shared love of her novels and even named a cannon Lady </a:t>
            </a:r>
            <a:r>
              <a:rPr lang="en-GB" dirty="0"/>
              <a:t>C</a:t>
            </a:r>
            <a:r>
              <a:rPr lang="en-GB" dirty="0" smtClean="0"/>
              <a:t>atherine de Burgh.</a:t>
            </a:r>
          </a:p>
          <a:p>
            <a:r>
              <a:rPr lang="en-GB" dirty="0" smtClean="0"/>
              <a:t>Traumatised WW1 soldiers were advised to read Jane Austen.</a:t>
            </a:r>
          </a:p>
          <a:p>
            <a:r>
              <a:rPr lang="en-GB" dirty="0" smtClean="0"/>
              <a:t>Sales of P&amp;P tripled in 1939-40. The </a:t>
            </a:r>
            <a:r>
              <a:rPr lang="en-GB" dirty="0"/>
              <a:t>public re-read Austen in particular, writes a London paper in 1943, because "Her books are full of the drowsy </a:t>
            </a:r>
            <a:r>
              <a:rPr lang="en-GB" dirty="0" err="1"/>
              <a:t>hummings</a:t>
            </a:r>
            <a:r>
              <a:rPr lang="en-GB" dirty="0"/>
              <a:t> of a summer garden, which can deafen ears even to the </a:t>
            </a:r>
            <a:r>
              <a:rPr lang="en-GB" dirty="0" err="1"/>
              <a:t>hummings</a:t>
            </a:r>
            <a:r>
              <a:rPr lang="en-GB" dirty="0"/>
              <a:t> of the aeroplane overhead</a:t>
            </a:r>
            <a:r>
              <a:rPr lang="en-GB" dirty="0" smtClean="0"/>
              <a:t>.“ Churchill read P&amp;P at this time.</a:t>
            </a:r>
            <a:endParaRPr lang="en-GB" dirty="0"/>
          </a:p>
        </p:txBody>
      </p:sp>
    </p:spTree>
    <p:extLst>
      <p:ext uri="{BB962C8B-B14F-4D97-AF65-F5344CB8AC3E}">
        <p14:creationId xmlns:p14="http://schemas.microsoft.com/office/powerpoint/2010/main" val="3202881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AUSTENTATIOUS Radio 4</a:t>
            </a:r>
            <a:endParaRPr lang="en-GB" dirty="0"/>
          </a:p>
        </p:txBody>
      </p:sp>
      <p:pic>
        <p:nvPicPr>
          <p:cNvPr id="4" name="Content Placeholder 3" descr="BBC Radio 4 - Austentatious -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47978"/>
            <a:ext cx="8229600" cy="4430407"/>
          </a:xfrm>
        </p:spPr>
      </p:pic>
    </p:spTree>
    <p:extLst>
      <p:ext uri="{BB962C8B-B14F-4D97-AF65-F5344CB8AC3E}">
        <p14:creationId xmlns:p14="http://schemas.microsoft.com/office/powerpoint/2010/main" val="288551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GB" dirty="0" smtClean="0"/>
              <a:t>WAYS OF TELLING &amp; UPDATES</a:t>
            </a:r>
            <a:endParaRPr lang="en-GB" dirty="0"/>
          </a:p>
        </p:txBody>
      </p:sp>
      <p:sp>
        <p:nvSpPr>
          <p:cNvPr id="3" name="Content Placeholder 2"/>
          <p:cNvSpPr>
            <a:spLocks noGrp="1"/>
          </p:cNvSpPr>
          <p:nvPr>
            <p:ph idx="1"/>
          </p:nvPr>
        </p:nvSpPr>
        <p:spPr>
          <a:xfrm>
            <a:off x="457200" y="1340768"/>
            <a:ext cx="8229600" cy="5400600"/>
          </a:xfrm>
          <a:solidFill>
            <a:schemeClr val="tx2">
              <a:lumMod val="20000"/>
              <a:lumOff val="80000"/>
            </a:schemeClr>
          </a:solidFill>
        </p:spPr>
        <p:txBody>
          <a:bodyPr>
            <a:normAutofit fontScale="92500" lnSpcReduction="20000"/>
          </a:bodyPr>
          <a:lstStyle/>
          <a:p>
            <a:r>
              <a:rPr lang="en-GB" dirty="0" smtClean="0"/>
              <a:t>Letters               </a:t>
            </a:r>
            <a:r>
              <a:rPr lang="en-GB" dirty="0" err="1" smtClean="0"/>
              <a:t>Fanmail</a:t>
            </a:r>
            <a:r>
              <a:rPr lang="en-GB" dirty="0"/>
              <a:t> </a:t>
            </a:r>
            <a:r>
              <a:rPr lang="en-GB" dirty="0" smtClean="0"/>
              <a:t>                   </a:t>
            </a:r>
            <a:r>
              <a:rPr lang="en-GB" dirty="0" smtClean="0"/>
              <a:t>Texts</a:t>
            </a:r>
            <a:endParaRPr lang="en-GB" dirty="0" smtClean="0"/>
          </a:p>
          <a:p>
            <a:r>
              <a:rPr lang="en-GB" dirty="0" smtClean="0"/>
              <a:t>Diary </a:t>
            </a:r>
            <a:r>
              <a:rPr lang="en-GB" dirty="0" smtClean="0"/>
              <a:t>entries            ‘</a:t>
            </a:r>
            <a:r>
              <a:rPr lang="en-GB" dirty="0"/>
              <a:t>Notes to self’/</a:t>
            </a:r>
            <a:r>
              <a:rPr lang="en-GB" dirty="0" smtClean="0"/>
              <a:t>lists</a:t>
            </a:r>
            <a:endParaRPr lang="en-GB" dirty="0" smtClean="0"/>
          </a:p>
          <a:p>
            <a:r>
              <a:rPr lang="en-GB" dirty="0" smtClean="0"/>
              <a:t>Newspaper headlines + article (local/national)</a:t>
            </a:r>
          </a:p>
          <a:p>
            <a:r>
              <a:rPr lang="en-GB" dirty="0" smtClean="0"/>
              <a:t>Dating </a:t>
            </a:r>
            <a:r>
              <a:rPr lang="en-GB" dirty="0" smtClean="0"/>
              <a:t>profiles</a:t>
            </a:r>
          </a:p>
          <a:p>
            <a:r>
              <a:rPr lang="en-GB" dirty="0" smtClean="0"/>
              <a:t>‘Agony aunt’ </a:t>
            </a:r>
            <a:r>
              <a:rPr lang="en-GB" dirty="0" smtClean="0"/>
              <a:t>columns     Social </a:t>
            </a:r>
            <a:r>
              <a:rPr lang="en-GB" dirty="0" smtClean="0"/>
              <a:t>gossip columns</a:t>
            </a:r>
          </a:p>
          <a:p>
            <a:r>
              <a:rPr lang="en-GB" dirty="0" smtClean="0"/>
              <a:t>Facebook Posts</a:t>
            </a:r>
          </a:p>
          <a:p>
            <a:r>
              <a:rPr lang="en-GB" dirty="0" smtClean="0"/>
              <a:t>Blind Date or other TV dating programme</a:t>
            </a:r>
          </a:p>
          <a:p>
            <a:r>
              <a:rPr lang="en-GB" dirty="0" smtClean="0"/>
              <a:t>Soap opera / Amateur dramatics</a:t>
            </a:r>
          </a:p>
          <a:p>
            <a:r>
              <a:rPr lang="en-GB" dirty="0" smtClean="0"/>
              <a:t>Paparazzi </a:t>
            </a:r>
            <a:r>
              <a:rPr lang="en-GB" dirty="0" smtClean="0"/>
              <a:t>                 </a:t>
            </a:r>
          </a:p>
          <a:p>
            <a:r>
              <a:rPr lang="en-GB" dirty="0" smtClean="0"/>
              <a:t>Time Traveller</a:t>
            </a:r>
          </a:p>
          <a:p>
            <a:r>
              <a:rPr lang="en-GB" dirty="0" smtClean="0"/>
              <a:t>Detective story</a:t>
            </a:r>
            <a:endParaRPr lang="en-GB" dirty="0" smtClean="0"/>
          </a:p>
          <a:p>
            <a:endParaRPr lang="en-GB" dirty="0" smtClean="0"/>
          </a:p>
          <a:p>
            <a:endParaRPr lang="en-GB" dirty="0"/>
          </a:p>
        </p:txBody>
      </p:sp>
    </p:spTree>
    <p:extLst>
      <p:ext uri="{BB962C8B-B14F-4D97-AF65-F5344CB8AC3E}">
        <p14:creationId xmlns:p14="http://schemas.microsoft.com/office/powerpoint/2010/main" val="2658133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692696"/>
            <a:ext cx="8229600" cy="5433467"/>
          </a:xfrm>
        </p:spPr>
        <p:txBody>
          <a:bodyPr>
            <a:normAutofit/>
          </a:bodyPr>
          <a:lstStyle/>
          <a:p>
            <a:r>
              <a:rPr lang="en-GB" dirty="0" smtClean="0"/>
              <a:t>situations</a:t>
            </a:r>
          </a:p>
          <a:p>
            <a:r>
              <a:rPr lang="en-GB" dirty="0" smtClean="0"/>
              <a:t>Minor characters P &amp; P</a:t>
            </a:r>
          </a:p>
          <a:p>
            <a:r>
              <a:rPr lang="en-GB" dirty="0" smtClean="0"/>
              <a:t>Modern scenarios</a:t>
            </a:r>
          </a:p>
          <a:p>
            <a:r>
              <a:rPr lang="en-GB" dirty="0" smtClean="0"/>
              <a:t>Letters</a:t>
            </a:r>
          </a:p>
          <a:p>
            <a:r>
              <a:rPr lang="en-GB" dirty="0" smtClean="0"/>
              <a:t>Quotations</a:t>
            </a:r>
          </a:p>
          <a:p>
            <a:r>
              <a:rPr lang="en-GB" dirty="0" smtClean="0"/>
              <a:t>Changed endings</a:t>
            </a:r>
          </a:p>
          <a:p>
            <a:r>
              <a:rPr lang="en-GB" dirty="0" smtClean="0"/>
              <a:t>Feminist versions</a:t>
            </a:r>
          </a:p>
          <a:p>
            <a:r>
              <a:rPr lang="en-GB" dirty="0" smtClean="0"/>
              <a:t>Love and friendship</a:t>
            </a:r>
          </a:p>
          <a:p>
            <a:r>
              <a:rPr lang="en-GB" dirty="0" smtClean="0"/>
              <a:t>Jane’s life</a:t>
            </a:r>
          </a:p>
          <a:p>
            <a:endParaRPr lang="en-GB" dirty="0"/>
          </a:p>
        </p:txBody>
      </p:sp>
    </p:spTree>
    <p:extLst>
      <p:ext uri="{BB962C8B-B14F-4D97-AF65-F5344CB8AC3E}">
        <p14:creationId xmlns:p14="http://schemas.microsoft.com/office/powerpoint/2010/main" val="3043705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76672"/>
            <a:ext cx="8229600" cy="5649491"/>
          </a:xfrm>
        </p:spPr>
        <p:txBody>
          <a:bodyPr/>
          <a:lstStyle/>
          <a:p>
            <a:r>
              <a:rPr lang="en-GB" dirty="0">
                <a:hlinkClick r:id="rId2"/>
              </a:rPr>
              <a:t>https://www.thefreelibrary.com/</a:t>
            </a:r>
            <a:r>
              <a:rPr lang="en-GB" dirty="0" err="1">
                <a:hlinkClick r:id="rId2"/>
              </a:rPr>
              <a:t>Comic+fantasy+in+Jane+Austen's+Juvenilia</a:t>
            </a:r>
            <a:r>
              <a:rPr lang="en-GB" dirty="0">
                <a:hlinkClick r:id="rId2"/>
              </a:rPr>
              <a:t>:+</a:t>
            </a:r>
            <a:r>
              <a:rPr lang="en-GB" dirty="0" err="1">
                <a:hlinkClick r:id="rId2"/>
              </a:rPr>
              <a:t>female+roguery+and+the</a:t>
            </a:r>
            <a:r>
              <a:rPr lang="en-GB" dirty="0">
                <a:hlinkClick r:id="rId2"/>
              </a:rPr>
              <a:t>...-</a:t>
            </a:r>
            <a:r>
              <a:rPr lang="en-GB" dirty="0" smtClean="0">
                <a:hlinkClick r:id="rId2"/>
              </a:rPr>
              <a:t>a0199801405</a:t>
            </a:r>
            <a:endParaRPr lang="en-GB" dirty="0" smtClean="0"/>
          </a:p>
          <a:p>
            <a:r>
              <a:rPr lang="en-GB" dirty="0">
                <a:hlinkClick r:id="rId3"/>
              </a:rPr>
              <a:t>http://</a:t>
            </a:r>
            <a:r>
              <a:rPr lang="en-GB" dirty="0" smtClean="0">
                <a:hlinkClick r:id="rId3"/>
              </a:rPr>
              <a:t>www.pemberley.com/janeinfo/brablets.html</a:t>
            </a:r>
            <a:endParaRPr lang="en-GB" dirty="0" smtClean="0"/>
          </a:p>
          <a:p>
            <a:r>
              <a:rPr lang="en-GB" dirty="0">
                <a:hlinkClick r:id="rId4"/>
              </a:rPr>
              <a:t>https://janeaustensworld.wordpress.com</a:t>
            </a:r>
            <a:r>
              <a:rPr lang="en-GB" dirty="0" smtClean="0">
                <a:hlinkClick r:id="rId4"/>
              </a:rPr>
              <a:t>/</a:t>
            </a:r>
            <a:endParaRPr lang="en-GB" dirty="0" smtClean="0"/>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426029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96536" cy="1143000"/>
          </a:xfrm>
          <a:solidFill>
            <a:schemeClr val="accent6">
              <a:lumMod val="75000"/>
            </a:schemeClr>
          </a:solidFill>
        </p:spPr>
        <p:txBody>
          <a:bodyPr/>
          <a:lstStyle/>
          <a:p>
            <a:r>
              <a:rPr lang="en-GB" dirty="0" smtClean="0"/>
              <a:t>DISCUSSION POINTS</a:t>
            </a:r>
            <a:endParaRPr lang="en-GB" dirty="0"/>
          </a:p>
        </p:txBody>
      </p:sp>
      <p:sp>
        <p:nvSpPr>
          <p:cNvPr id="3" name="Content Placeholder 2"/>
          <p:cNvSpPr>
            <a:spLocks noGrp="1"/>
          </p:cNvSpPr>
          <p:nvPr>
            <p:ph idx="1"/>
          </p:nvPr>
        </p:nvSpPr>
        <p:spPr>
          <a:xfrm>
            <a:off x="0" y="1124744"/>
            <a:ext cx="9144000" cy="5733256"/>
          </a:xfrm>
          <a:solidFill>
            <a:schemeClr val="accent6">
              <a:lumMod val="40000"/>
              <a:lumOff val="60000"/>
            </a:schemeClr>
          </a:solidFill>
        </p:spPr>
        <p:txBody>
          <a:bodyPr>
            <a:normAutofit/>
          </a:bodyPr>
          <a:lstStyle/>
          <a:p>
            <a:r>
              <a:rPr lang="en-GB" sz="2800" dirty="0" smtClean="0"/>
              <a:t>What do you like/love/loathe/dislike about Jane Austen’s work?</a:t>
            </a:r>
          </a:p>
          <a:p>
            <a:r>
              <a:rPr lang="en-GB" sz="2800" dirty="0" smtClean="0"/>
              <a:t>What opinions of her work are current?</a:t>
            </a:r>
          </a:p>
          <a:p>
            <a:r>
              <a:rPr lang="en-GB" sz="2800" dirty="0" smtClean="0"/>
              <a:t>How have you experienced her work – film? novels? TV? Are films and TV true to her novels?</a:t>
            </a:r>
          </a:p>
          <a:p>
            <a:r>
              <a:rPr lang="en-GB" sz="2800" dirty="0" smtClean="0"/>
              <a:t>Is her work relevant to the present?</a:t>
            </a:r>
          </a:p>
          <a:p>
            <a:r>
              <a:rPr lang="en-GB" sz="2800" dirty="0" smtClean="0"/>
              <a:t>Do you have a favourite novel/moment / passage/character/ incident?</a:t>
            </a:r>
          </a:p>
          <a:p>
            <a:r>
              <a:rPr lang="en-GB" sz="2800" dirty="0" smtClean="0"/>
              <a:t>What three adjectives would you use to describe her work to someone new to it?</a:t>
            </a:r>
          </a:p>
          <a:p>
            <a:r>
              <a:rPr lang="en-GB" sz="2800" dirty="0" smtClean="0"/>
              <a:t>What would you identify as the ‘themes’ of her work?</a:t>
            </a:r>
          </a:p>
          <a:p>
            <a:endParaRPr lang="en-GB" dirty="0"/>
          </a:p>
        </p:txBody>
      </p:sp>
    </p:spTree>
    <p:extLst>
      <p:ext uri="{BB962C8B-B14F-4D97-AF65-F5344CB8AC3E}">
        <p14:creationId xmlns:p14="http://schemas.microsoft.com/office/powerpoint/2010/main" val="1150187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GB" dirty="0" smtClean="0"/>
              <a:t>‘AUTOMATIC WRITING’</a:t>
            </a:r>
            <a:endParaRPr lang="en-GB" dirty="0"/>
          </a:p>
        </p:txBody>
      </p:sp>
      <p:sp>
        <p:nvSpPr>
          <p:cNvPr id="3" name="Content Placeholder 2"/>
          <p:cNvSpPr>
            <a:spLocks noGrp="1"/>
          </p:cNvSpPr>
          <p:nvPr>
            <p:ph idx="1"/>
          </p:nvPr>
        </p:nvSpPr>
        <p:spPr>
          <a:xfrm>
            <a:off x="539552" y="1556792"/>
            <a:ext cx="8229600" cy="4525963"/>
          </a:xfrm>
          <a:solidFill>
            <a:schemeClr val="accent1">
              <a:lumMod val="20000"/>
              <a:lumOff val="80000"/>
            </a:schemeClr>
          </a:solidFill>
        </p:spPr>
        <p:txBody>
          <a:bodyPr>
            <a:normAutofit fontScale="92500" lnSpcReduction="10000"/>
          </a:bodyPr>
          <a:lstStyle/>
          <a:p>
            <a:r>
              <a:rPr lang="en-GB" dirty="0" smtClean="0"/>
              <a:t>‘When I think of Jane Austen, I think of ….’</a:t>
            </a:r>
          </a:p>
          <a:p>
            <a:pPr marL="0" indent="0">
              <a:buNone/>
            </a:pPr>
            <a:r>
              <a:rPr lang="en-GB" dirty="0"/>
              <a:t>o</a:t>
            </a:r>
            <a:r>
              <a:rPr lang="en-GB" dirty="0" smtClean="0"/>
              <a:t>r</a:t>
            </a:r>
          </a:p>
          <a:p>
            <a:pPr marL="0" indent="0">
              <a:buNone/>
            </a:pPr>
            <a:r>
              <a:rPr lang="en-GB" dirty="0" smtClean="0"/>
              <a:t>*   ‘If I were a character in a Jane Austen novel …’</a:t>
            </a:r>
          </a:p>
          <a:p>
            <a:endParaRPr lang="en-GB" dirty="0"/>
          </a:p>
          <a:p>
            <a:r>
              <a:rPr lang="en-GB" dirty="0" smtClean="0"/>
              <a:t>Write without pausing</a:t>
            </a:r>
          </a:p>
          <a:p>
            <a:r>
              <a:rPr lang="en-GB" dirty="0" smtClean="0"/>
              <a:t>Go where your pen takes you</a:t>
            </a:r>
          </a:p>
          <a:p>
            <a:r>
              <a:rPr lang="en-GB" dirty="0" smtClean="0"/>
              <a:t>Don’t worry about grammar, punctuation, meaning</a:t>
            </a:r>
          </a:p>
          <a:p>
            <a:r>
              <a:rPr lang="en-GB" dirty="0" smtClean="0"/>
              <a:t>See what emerges</a:t>
            </a:r>
            <a:endParaRPr lang="en-GB" dirty="0"/>
          </a:p>
        </p:txBody>
      </p:sp>
    </p:spTree>
    <p:extLst>
      <p:ext uri="{BB962C8B-B14F-4D97-AF65-F5344CB8AC3E}">
        <p14:creationId xmlns:p14="http://schemas.microsoft.com/office/powerpoint/2010/main" val="2707058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4045349"/>
              </p:ext>
            </p:extLst>
          </p:nvPr>
        </p:nvGraphicFramePr>
        <p:xfrm>
          <a:off x="179512" y="188636"/>
          <a:ext cx="8784975" cy="6520811"/>
        </p:xfrm>
        <a:graphic>
          <a:graphicData uri="http://schemas.openxmlformats.org/drawingml/2006/table">
            <a:tbl>
              <a:tblPr firstRow="1" firstCol="1" bandRow="1">
                <a:tableStyleId>{5C22544A-7EE6-4342-B048-85BDC9FD1C3A}</a:tableStyleId>
              </a:tblPr>
              <a:tblGrid>
                <a:gridCol w="6768752"/>
                <a:gridCol w="2016223"/>
              </a:tblGrid>
              <a:tr h="313304">
                <a:tc>
                  <a:txBody>
                    <a:bodyPr/>
                    <a:lstStyle/>
                    <a:p>
                      <a:pPr>
                        <a:lnSpc>
                          <a:spcPct val="115000"/>
                        </a:lnSpc>
                        <a:spcAft>
                          <a:spcPts val="0"/>
                        </a:spcAft>
                      </a:pPr>
                      <a:r>
                        <a:rPr lang="en-GB" sz="1800" b="1" dirty="0" smtClean="0">
                          <a:solidFill>
                            <a:srgbClr val="FF0000"/>
                          </a:solidFill>
                          <a:effectLst/>
                        </a:rPr>
                        <a:t>A   THE </a:t>
                      </a:r>
                      <a:r>
                        <a:rPr lang="en-GB" sz="1800" b="1" dirty="0">
                          <a:solidFill>
                            <a:srgbClr val="FF0000"/>
                          </a:solidFill>
                          <a:effectLst/>
                        </a:rPr>
                        <a:t>MYSTERY OF THE UNEXPECTED PIANO</a:t>
                      </a:r>
                      <a:endParaRPr lang="en-GB" sz="1800" b="1" dirty="0">
                        <a:solidFill>
                          <a:srgbClr val="FF0000"/>
                        </a:solidFill>
                        <a:effectLst/>
                        <a:latin typeface="Calibri"/>
                        <a:ea typeface="Calibri"/>
                        <a:cs typeface="Times New Roman"/>
                      </a:endParaRPr>
                    </a:p>
                  </a:txBody>
                  <a:tcPr marL="68580" marR="68580" marT="0" marB="0">
                    <a:noFill/>
                  </a:tcPr>
                </a:tc>
                <a:tc rowSpan="2">
                  <a:txBody>
                    <a:bodyPr/>
                    <a:lstStyle/>
                    <a:p>
                      <a:pPr>
                        <a:lnSpc>
                          <a:spcPct val="115000"/>
                        </a:lnSpc>
                        <a:spcAft>
                          <a:spcPts val="0"/>
                        </a:spcAft>
                      </a:pPr>
                      <a:r>
                        <a:rPr lang="en-GB" sz="2400" b="1" dirty="0">
                          <a:solidFill>
                            <a:schemeClr val="tx1"/>
                          </a:solidFill>
                          <a:effectLst/>
                        </a:rPr>
                        <a:t>NORTHANGER ABBEY</a:t>
                      </a:r>
                      <a:endParaRPr lang="en-GB" sz="2400" b="1" dirty="0">
                        <a:solidFill>
                          <a:schemeClr val="tx1"/>
                        </a:solidFill>
                        <a:effectLst/>
                        <a:latin typeface="Calibri"/>
                        <a:ea typeface="Calibri"/>
                        <a:cs typeface="Times New Roman"/>
                      </a:endParaRPr>
                    </a:p>
                  </a:txBody>
                  <a:tcPr marL="68580" marR="68580" marT="0" marB="0">
                    <a:solidFill>
                      <a:schemeClr val="accent5">
                        <a:lumMod val="40000"/>
                        <a:lumOff val="60000"/>
                      </a:schemeClr>
                    </a:solidFill>
                  </a:tcPr>
                </a:tc>
              </a:tr>
              <a:tr h="404616">
                <a:tc>
                  <a:txBody>
                    <a:bodyPr/>
                    <a:lstStyle/>
                    <a:p>
                      <a:pPr>
                        <a:lnSpc>
                          <a:spcPct val="115000"/>
                        </a:lnSpc>
                        <a:spcAft>
                          <a:spcPts val="0"/>
                        </a:spcAft>
                      </a:pPr>
                      <a:r>
                        <a:rPr lang="en-GB" sz="1800" b="1" dirty="0" smtClean="0">
                          <a:solidFill>
                            <a:schemeClr val="tx2">
                              <a:lumMod val="75000"/>
                            </a:schemeClr>
                          </a:solidFill>
                          <a:effectLst/>
                        </a:rPr>
                        <a:t>B  POOR </a:t>
                      </a:r>
                      <a:r>
                        <a:rPr lang="en-GB" sz="1800" b="1" dirty="0">
                          <a:solidFill>
                            <a:schemeClr val="tx2">
                              <a:lumMod val="75000"/>
                            </a:schemeClr>
                          </a:solidFill>
                          <a:effectLst/>
                        </a:rPr>
                        <a:t>PORTSMOUTH YOUNG LADY MARRIES INTO RICH FAMILY</a:t>
                      </a:r>
                      <a:endParaRPr lang="en-GB" sz="1800" b="1" dirty="0">
                        <a:solidFill>
                          <a:schemeClr val="tx2">
                            <a:lumMod val="75000"/>
                          </a:schemeClr>
                        </a:solidFill>
                        <a:effectLst/>
                        <a:latin typeface="Calibri"/>
                        <a:ea typeface="Calibri"/>
                        <a:cs typeface="Times New Roman"/>
                      </a:endParaRPr>
                    </a:p>
                  </a:txBody>
                  <a:tcPr marL="68580" marR="68580" marT="0" marB="0">
                    <a:noFill/>
                  </a:tcPr>
                </a:tc>
                <a:tc vMerge="1">
                  <a:txBody>
                    <a:bodyPr/>
                    <a:lstStyle/>
                    <a:p>
                      <a:endParaRPr lang="en-GB"/>
                    </a:p>
                  </a:txBody>
                  <a:tcPr/>
                </a:tc>
              </a:tr>
              <a:tr h="646121">
                <a:tc>
                  <a:txBody>
                    <a:bodyPr/>
                    <a:lstStyle/>
                    <a:p>
                      <a:pPr>
                        <a:lnSpc>
                          <a:spcPct val="115000"/>
                        </a:lnSpc>
                        <a:spcAft>
                          <a:spcPts val="0"/>
                        </a:spcAft>
                      </a:pPr>
                      <a:r>
                        <a:rPr lang="en-GB" sz="1800" dirty="0" smtClean="0">
                          <a:solidFill>
                            <a:srgbClr val="00B050"/>
                          </a:solidFill>
                          <a:effectLst/>
                        </a:rPr>
                        <a:t>C</a:t>
                      </a:r>
                      <a:r>
                        <a:rPr lang="en-GB" sz="1800" baseline="0" dirty="0" smtClean="0">
                          <a:solidFill>
                            <a:srgbClr val="00B050"/>
                          </a:solidFill>
                          <a:effectLst/>
                        </a:rPr>
                        <a:t>  A</a:t>
                      </a:r>
                      <a:r>
                        <a:rPr lang="en-GB" sz="1800" dirty="0" smtClean="0">
                          <a:solidFill>
                            <a:srgbClr val="00B050"/>
                          </a:solidFill>
                          <a:effectLst/>
                        </a:rPr>
                        <a:t>LARMING </a:t>
                      </a:r>
                      <a:r>
                        <a:rPr lang="en-GB" sz="1800" dirty="0">
                          <a:solidFill>
                            <a:srgbClr val="00B050"/>
                          </a:solidFill>
                          <a:effectLst/>
                        </a:rPr>
                        <a:t>ACCIDENT ON THE COBB AT LYME REGIS: CONCUSSION SUSPECTED</a:t>
                      </a:r>
                      <a:endParaRPr lang="en-GB" sz="1800" dirty="0">
                        <a:solidFill>
                          <a:srgbClr val="00B050"/>
                        </a:solidFill>
                        <a:effectLst/>
                        <a:latin typeface="Calibri"/>
                        <a:ea typeface="Calibri"/>
                        <a:cs typeface="Times New Roman"/>
                      </a:endParaRPr>
                    </a:p>
                  </a:txBody>
                  <a:tcPr marL="68580" marR="68580" marT="0" marB="0">
                    <a:noFill/>
                  </a:tcPr>
                </a:tc>
                <a:tc rowSpan="2">
                  <a:txBody>
                    <a:bodyPr/>
                    <a:lstStyle/>
                    <a:p>
                      <a:pPr>
                        <a:lnSpc>
                          <a:spcPct val="115000"/>
                        </a:lnSpc>
                        <a:spcAft>
                          <a:spcPts val="0"/>
                        </a:spcAft>
                      </a:pPr>
                      <a:r>
                        <a:rPr lang="en-GB" sz="2400" b="1" dirty="0" smtClean="0">
                          <a:effectLst/>
                        </a:rPr>
                        <a:t>SENSE </a:t>
                      </a:r>
                      <a:r>
                        <a:rPr lang="en-GB" sz="2400" b="1" dirty="0">
                          <a:effectLst/>
                        </a:rPr>
                        <a:t>AND SENSIBILITY</a:t>
                      </a:r>
                      <a:endParaRPr lang="en-GB" sz="2400" b="1" dirty="0">
                        <a:effectLst/>
                        <a:latin typeface="Calibri"/>
                        <a:ea typeface="Calibri"/>
                        <a:cs typeface="Times New Roman"/>
                      </a:endParaRPr>
                    </a:p>
                  </a:txBody>
                  <a:tcPr marL="68580" marR="68580" marT="0" marB="0">
                    <a:solidFill>
                      <a:schemeClr val="accent5">
                        <a:lumMod val="40000"/>
                        <a:lumOff val="60000"/>
                      </a:schemeClr>
                    </a:solidFill>
                  </a:tcPr>
                </a:tc>
              </a:tr>
              <a:tr h="313304">
                <a:tc>
                  <a:txBody>
                    <a:bodyPr/>
                    <a:lstStyle/>
                    <a:p>
                      <a:pPr>
                        <a:lnSpc>
                          <a:spcPct val="115000"/>
                        </a:lnSpc>
                        <a:spcAft>
                          <a:spcPts val="0"/>
                        </a:spcAft>
                      </a:pPr>
                      <a:r>
                        <a:rPr lang="en-GB" sz="1800" dirty="0" smtClean="0">
                          <a:solidFill>
                            <a:srgbClr val="FF0000"/>
                          </a:solidFill>
                          <a:effectLst/>
                        </a:rPr>
                        <a:t>D  SURREY </a:t>
                      </a:r>
                      <a:r>
                        <a:rPr lang="en-GB" sz="1800" dirty="0">
                          <a:solidFill>
                            <a:srgbClr val="FF0000"/>
                          </a:solidFill>
                          <a:effectLst/>
                        </a:rPr>
                        <a:t>PICNIC IN PERFECT WEATHER SPOILT BY SOCIAL TENSIONS</a:t>
                      </a:r>
                      <a:endParaRPr lang="en-GB" sz="1800" dirty="0">
                        <a:solidFill>
                          <a:srgbClr val="FF0000"/>
                        </a:solidFill>
                        <a:effectLst/>
                        <a:latin typeface="Calibri"/>
                        <a:ea typeface="Calibri"/>
                        <a:cs typeface="Times New Roman"/>
                      </a:endParaRPr>
                    </a:p>
                  </a:txBody>
                  <a:tcPr marL="68580" marR="68580" marT="0" marB="0">
                    <a:noFill/>
                  </a:tcPr>
                </a:tc>
                <a:tc vMerge="1">
                  <a:txBody>
                    <a:bodyPr/>
                    <a:lstStyle/>
                    <a:p>
                      <a:endParaRPr lang="en-GB"/>
                    </a:p>
                  </a:txBody>
                  <a:tcPr/>
                </a:tc>
              </a:tr>
              <a:tr h="313304">
                <a:tc>
                  <a:txBody>
                    <a:bodyPr/>
                    <a:lstStyle/>
                    <a:p>
                      <a:pPr>
                        <a:lnSpc>
                          <a:spcPct val="115000"/>
                        </a:lnSpc>
                        <a:spcAft>
                          <a:spcPts val="0"/>
                        </a:spcAft>
                      </a:pPr>
                      <a:r>
                        <a:rPr lang="en-GB" sz="1800" dirty="0" smtClean="0">
                          <a:solidFill>
                            <a:schemeClr val="accent4"/>
                          </a:solidFill>
                          <a:effectLst/>
                        </a:rPr>
                        <a:t>E</a:t>
                      </a:r>
                      <a:r>
                        <a:rPr lang="en-GB" sz="1800" baseline="0" dirty="0" smtClean="0">
                          <a:solidFill>
                            <a:schemeClr val="accent4"/>
                          </a:solidFill>
                          <a:effectLst/>
                        </a:rPr>
                        <a:t>   Y</a:t>
                      </a:r>
                      <a:r>
                        <a:rPr lang="en-GB" sz="1800" dirty="0" smtClean="0">
                          <a:solidFill>
                            <a:schemeClr val="accent4"/>
                          </a:solidFill>
                          <a:effectLst/>
                        </a:rPr>
                        <a:t>OUNGER </a:t>
                      </a:r>
                      <a:r>
                        <a:rPr lang="en-GB" sz="1800" dirty="0">
                          <a:solidFill>
                            <a:schemeClr val="accent4"/>
                          </a:solidFill>
                          <a:effectLst/>
                        </a:rPr>
                        <a:t>SISTER FINDS HAPPINESS AFTER LONG ILLNESS</a:t>
                      </a:r>
                      <a:endParaRPr lang="en-GB" sz="1800" dirty="0">
                        <a:solidFill>
                          <a:schemeClr val="accent4"/>
                        </a:solidFill>
                        <a:effectLst/>
                        <a:latin typeface="Calibri"/>
                        <a:ea typeface="Calibri"/>
                        <a:cs typeface="Times New Roman"/>
                      </a:endParaRPr>
                    </a:p>
                  </a:txBody>
                  <a:tcPr marL="68580" marR="68580" marT="0" marB="0">
                    <a:noFill/>
                  </a:tcPr>
                </a:tc>
                <a:tc rowSpan="2">
                  <a:txBody>
                    <a:bodyPr/>
                    <a:lstStyle/>
                    <a:p>
                      <a:pPr>
                        <a:lnSpc>
                          <a:spcPct val="115000"/>
                        </a:lnSpc>
                        <a:spcAft>
                          <a:spcPts val="0"/>
                        </a:spcAft>
                      </a:pPr>
                      <a:r>
                        <a:rPr lang="en-GB" sz="2400" b="1" dirty="0" smtClean="0">
                          <a:effectLst/>
                        </a:rPr>
                        <a:t>PRIDE </a:t>
                      </a:r>
                      <a:r>
                        <a:rPr lang="en-GB" sz="2400" b="1" dirty="0">
                          <a:effectLst/>
                        </a:rPr>
                        <a:t>AND PREJUDICE</a:t>
                      </a:r>
                      <a:endParaRPr lang="en-GB" sz="2400" b="1" dirty="0">
                        <a:effectLst/>
                        <a:latin typeface="Calibri"/>
                        <a:ea typeface="Calibri"/>
                        <a:cs typeface="Times New Roman"/>
                      </a:endParaRPr>
                    </a:p>
                  </a:txBody>
                  <a:tcPr marL="68580" marR="68580" marT="0" marB="0">
                    <a:solidFill>
                      <a:schemeClr val="accent5">
                        <a:lumMod val="40000"/>
                        <a:lumOff val="60000"/>
                      </a:schemeClr>
                    </a:solidFill>
                  </a:tcPr>
                </a:tc>
              </a:tr>
              <a:tr h="406307">
                <a:tc>
                  <a:txBody>
                    <a:bodyPr/>
                    <a:lstStyle/>
                    <a:p>
                      <a:pPr>
                        <a:lnSpc>
                          <a:spcPct val="115000"/>
                        </a:lnSpc>
                        <a:spcAft>
                          <a:spcPts val="0"/>
                        </a:spcAft>
                      </a:pPr>
                      <a:r>
                        <a:rPr lang="en-GB" sz="1800" dirty="0" smtClean="0">
                          <a:solidFill>
                            <a:schemeClr val="accent4"/>
                          </a:solidFill>
                          <a:effectLst/>
                        </a:rPr>
                        <a:t>F   RECENTLY </a:t>
                      </a:r>
                      <a:r>
                        <a:rPr lang="en-GB" sz="1800" dirty="0">
                          <a:solidFill>
                            <a:schemeClr val="accent4"/>
                          </a:solidFill>
                          <a:effectLst/>
                        </a:rPr>
                        <a:t>ORDAINED VICAR FINDS PERFECT WIFE</a:t>
                      </a:r>
                      <a:endParaRPr lang="en-GB" sz="1800" dirty="0">
                        <a:solidFill>
                          <a:schemeClr val="accent4"/>
                        </a:solidFill>
                        <a:effectLst/>
                        <a:latin typeface="Calibri"/>
                        <a:ea typeface="Calibri"/>
                        <a:cs typeface="Times New Roman"/>
                      </a:endParaRPr>
                    </a:p>
                  </a:txBody>
                  <a:tcPr marL="68580" marR="68580" marT="0" marB="0">
                    <a:noFill/>
                  </a:tcPr>
                </a:tc>
                <a:tc vMerge="1">
                  <a:txBody>
                    <a:bodyPr/>
                    <a:lstStyle/>
                    <a:p>
                      <a:endParaRPr lang="en-GB"/>
                    </a:p>
                  </a:txBody>
                  <a:tcPr/>
                </a:tc>
              </a:tr>
              <a:tr h="646121">
                <a:tc>
                  <a:txBody>
                    <a:bodyPr/>
                    <a:lstStyle/>
                    <a:p>
                      <a:pPr>
                        <a:lnSpc>
                          <a:spcPct val="115000"/>
                        </a:lnSpc>
                        <a:spcAft>
                          <a:spcPts val="0"/>
                        </a:spcAft>
                      </a:pPr>
                      <a:r>
                        <a:rPr lang="en-GB" sz="1800" dirty="0" smtClean="0">
                          <a:solidFill>
                            <a:schemeClr val="accent2">
                              <a:lumMod val="50000"/>
                            </a:schemeClr>
                          </a:solidFill>
                          <a:effectLst/>
                        </a:rPr>
                        <a:t>G   SIMPLE </a:t>
                      </a:r>
                      <a:r>
                        <a:rPr lang="en-GB" sz="1800" dirty="0">
                          <a:solidFill>
                            <a:schemeClr val="accent2">
                              <a:lumMod val="50000"/>
                            </a:schemeClr>
                          </a:solidFill>
                          <a:effectLst/>
                        </a:rPr>
                        <a:t>COUNTRY GIRL’S ENGAGEMENT TO SON OF MILITARY FAMILY</a:t>
                      </a:r>
                      <a:endParaRPr lang="en-GB" sz="1800" dirty="0">
                        <a:solidFill>
                          <a:schemeClr val="accent2">
                            <a:lumMod val="50000"/>
                          </a:schemeClr>
                        </a:solidFill>
                        <a:effectLst/>
                        <a:latin typeface="Calibri"/>
                        <a:ea typeface="Calibri"/>
                        <a:cs typeface="Times New Roman"/>
                      </a:endParaRPr>
                    </a:p>
                  </a:txBody>
                  <a:tcPr marL="68580" marR="68580" marT="0" marB="0">
                    <a:noFill/>
                  </a:tcPr>
                </a:tc>
                <a:tc rowSpan="2">
                  <a:txBody>
                    <a:bodyPr/>
                    <a:lstStyle/>
                    <a:p>
                      <a:pPr>
                        <a:lnSpc>
                          <a:spcPct val="115000"/>
                        </a:lnSpc>
                        <a:spcAft>
                          <a:spcPts val="0"/>
                        </a:spcAft>
                      </a:pPr>
                      <a:endParaRPr lang="en-GB" sz="2400" b="1" dirty="0" smtClean="0">
                        <a:effectLst/>
                      </a:endParaRPr>
                    </a:p>
                    <a:p>
                      <a:pPr>
                        <a:lnSpc>
                          <a:spcPct val="115000"/>
                        </a:lnSpc>
                        <a:spcAft>
                          <a:spcPts val="0"/>
                        </a:spcAft>
                      </a:pPr>
                      <a:r>
                        <a:rPr lang="en-GB" sz="2400" b="1" dirty="0" smtClean="0">
                          <a:effectLst/>
                        </a:rPr>
                        <a:t>MANSFIELD </a:t>
                      </a:r>
                      <a:r>
                        <a:rPr lang="en-GB" sz="2400" b="1" dirty="0">
                          <a:effectLst/>
                        </a:rPr>
                        <a:t>PARK</a:t>
                      </a:r>
                      <a:endParaRPr lang="en-GB" sz="2400" b="1" dirty="0">
                        <a:effectLst/>
                        <a:latin typeface="Calibri"/>
                        <a:ea typeface="Calibri"/>
                        <a:cs typeface="Times New Roman"/>
                      </a:endParaRPr>
                    </a:p>
                  </a:txBody>
                  <a:tcPr marL="68580" marR="68580" marT="0" marB="0">
                    <a:solidFill>
                      <a:schemeClr val="accent5">
                        <a:lumMod val="40000"/>
                        <a:lumOff val="60000"/>
                      </a:schemeClr>
                    </a:solidFill>
                  </a:tcPr>
                </a:tc>
              </a:tr>
              <a:tr h="646121">
                <a:tc>
                  <a:txBody>
                    <a:bodyPr/>
                    <a:lstStyle/>
                    <a:p>
                      <a:pPr>
                        <a:lnSpc>
                          <a:spcPct val="115000"/>
                        </a:lnSpc>
                        <a:spcAft>
                          <a:spcPts val="0"/>
                        </a:spcAft>
                      </a:pPr>
                      <a:r>
                        <a:rPr lang="en-GB" sz="1800" dirty="0" smtClean="0">
                          <a:solidFill>
                            <a:srgbClr val="00B050"/>
                          </a:solidFill>
                          <a:effectLst/>
                        </a:rPr>
                        <a:t>H   MARRIAGE </a:t>
                      </a:r>
                      <a:r>
                        <a:rPr lang="en-GB" sz="1800" dirty="0">
                          <a:solidFill>
                            <a:srgbClr val="00B050"/>
                          </a:solidFill>
                          <a:effectLst/>
                        </a:rPr>
                        <a:t>TO NAVAL OFFICER PROVIDES ESCAPE FROM BEING UNDER THE THUMB OF VAIN SNOBBISH FATHER</a:t>
                      </a:r>
                      <a:endParaRPr lang="en-GB" sz="1800" dirty="0">
                        <a:solidFill>
                          <a:srgbClr val="00B050"/>
                        </a:solidFill>
                        <a:effectLst/>
                        <a:latin typeface="Calibri"/>
                        <a:ea typeface="Calibri"/>
                        <a:cs typeface="Times New Roman"/>
                      </a:endParaRPr>
                    </a:p>
                  </a:txBody>
                  <a:tcPr marL="68580" marR="68580" marT="0" marB="0">
                    <a:noFill/>
                  </a:tcPr>
                </a:tc>
                <a:tc vMerge="1">
                  <a:txBody>
                    <a:bodyPr/>
                    <a:lstStyle/>
                    <a:p>
                      <a:endParaRPr lang="en-GB"/>
                    </a:p>
                  </a:txBody>
                  <a:tcPr/>
                </a:tc>
              </a:tr>
              <a:tr h="646121">
                <a:tc>
                  <a:txBody>
                    <a:bodyPr/>
                    <a:lstStyle/>
                    <a:p>
                      <a:pPr>
                        <a:lnSpc>
                          <a:spcPct val="115000"/>
                        </a:lnSpc>
                        <a:spcAft>
                          <a:spcPts val="0"/>
                        </a:spcAft>
                      </a:pPr>
                      <a:r>
                        <a:rPr lang="en-GB" sz="1800" dirty="0" smtClean="0">
                          <a:solidFill>
                            <a:srgbClr val="C00000"/>
                          </a:solidFill>
                          <a:effectLst/>
                        </a:rPr>
                        <a:t>I   YOUNG </a:t>
                      </a:r>
                      <a:r>
                        <a:rPr lang="en-GB" sz="1800" dirty="0">
                          <a:solidFill>
                            <a:srgbClr val="C00000"/>
                          </a:solidFill>
                          <a:effectLst/>
                        </a:rPr>
                        <a:t>LADY FROM IMPECUNIOUS FAMILY REJECTS PROPOSAL FROM TOFF</a:t>
                      </a:r>
                      <a:endParaRPr lang="en-GB" sz="1800" dirty="0">
                        <a:solidFill>
                          <a:srgbClr val="C00000"/>
                        </a:solidFill>
                        <a:effectLst/>
                        <a:latin typeface="Calibri"/>
                        <a:ea typeface="Calibri"/>
                        <a:cs typeface="Times New Roman"/>
                      </a:endParaRPr>
                    </a:p>
                  </a:txBody>
                  <a:tcPr marL="68580" marR="68580" marT="0" marB="0">
                    <a:noFill/>
                  </a:tcPr>
                </a:tc>
                <a:tc rowSpan="2">
                  <a:txBody>
                    <a:bodyPr/>
                    <a:lstStyle/>
                    <a:p>
                      <a:pPr>
                        <a:lnSpc>
                          <a:spcPct val="115000"/>
                        </a:lnSpc>
                        <a:spcAft>
                          <a:spcPts val="0"/>
                        </a:spcAft>
                      </a:pPr>
                      <a:endParaRPr lang="en-GB" sz="2400" b="1" dirty="0" smtClean="0">
                        <a:effectLst/>
                      </a:endParaRPr>
                    </a:p>
                    <a:p>
                      <a:pPr>
                        <a:lnSpc>
                          <a:spcPct val="115000"/>
                        </a:lnSpc>
                        <a:spcAft>
                          <a:spcPts val="0"/>
                        </a:spcAft>
                      </a:pPr>
                      <a:r>
                        <a:rPr lang="en-GB" sz="2400" b="1" dirty="0" smtClean="0">
                          <a:effectLst/>
                        </a:rPr>
                        <a:t>EMMA</a:t>
                      </a:r>
                      <a:endParaRPr lang="en-GB" sz="2400" b="1" dirty="0">
                        <a:effectLst/>
                        <a:latin typeface="Calibri"/>
                        <a:ea typeface="Calibri"/>
                        <a:cs typeface="Times New Roman"/>
                      </a:endParaRPr>
                    </a:p>
                  </a:txBody>
                  <a:tcPr marL="68580" marR="68580" marT="0" marB="0">
                    <a:solidFill>
                      <a:schemeClr val="accent5">
                        <a:lumMod val="40000"/>
                        <a:lumOff val="60000"/>
                      </a:schemeClr>
                    </a:solidFill>
                  </a:tcPr>
                </a:tc>
              </a:tr>
              <a:tr h="646121">
                <a:tc>
                  <a:txBody>
                    <a:bodyPr/>
                    <a:lstStyle/>
                    <a:p>
                      <a:pPr>
                        <a:lnSpc>
                          <a:spcPct val="115000"/>
                        </a:lnSpc>
                        <a:spcAft>
                          <a:spcPts val="0"/>
                        </a:spcAft>
                      </a:pPr>
                      <a:r>
                        <a:rPr lang="en-GB" sz="1800" dirty="0" smtClean="0">
                          <a:solidFill>
                            <a:schemeClr val="tx2">
                              <a:lumMod val="50000"/>
                            </a:schemeClr>
                          </a:solidFill>
                          <a:effectLst/>
                        </a:rPr>
                        <a:t>J   HANDSOME </a:t>
                      </a:r>
                      <a:r>
                        <a:rPr lang="en-GB" sz="1800" dirty="0">
                          <a:solidFill>
                            <a:schemeClr val="tx2">
                              <a:lumMod val="50000"/>
                            </a:schemeClr>
                          </a:solidFill>
                          <a:effectLst/>
                        </a:rPr>
                        <a:t>SEDUCER CREATES CHAOS IN NORTHAMPTONSHIRE TITLED FAMILY</a:t>
                      </a:r>
                      <a:endParaRPr lang="en-GB" sz="1800" dirty="0">
                        <a:solidFill>
                          <a:schemeClr val="tx2">
                            <a:lumMod val="50000"/>
                          </a:schemeClr>
                        </a:solidFill>
                        <a:effectLst/>
                        <a:latin typeface="Calibri"/>
                        <a:ea typeface="Calibri"/>
                        <a:cs typeface="Times New Roman"/>
                      </a:endParaRPr>
                    </a:p>
                  </a:txBody>
                  <a:tcPr marL="68580" marR="68580" marT="0" marB="0">
                    <a:noFill/>
                  </a:tcPr>
                </a:tc>
                <a:tc vMerge="1">
                  <a:txBody>
                    <a:bodyPr/>
                    <a:lstStyle/>
                    <a:p>
                      <a:endParaRPr lang="en-GB"/>
                    </a:p>
                  </a:txBody>
                  <a:tcPr/>
                </a:tc>
              </a:tr>
              <a:tr h="646121">
                <a:tc>
                  <a:txBody>
                    <a:bodyPr/>
                    <a:lstStyle/>
                    <a:p>
                      <a:pPr>
                        <a:lnSpc>
                          <a:spcPct val="115000"/>
                        </a:lnSpc>
                        <a:spcAft>
                          <a:spcPts val="0"/>
                        </a:spcAft>
                      </a:pPr>
                      <a:r>
                        <a:rPr lang="en-GB" sz="1800" dirty="0" smtClean="0">
                          <a:solidFill>
                            <a:schemeClr val="accent2">
                              <a:lumMod val="50000"/>
                            </a:schemeClr>
                          </a:solidFill>
                          <a:effectLst/>
                        </a:rPr>
                        <a:t>K   YOUNG </a:t>
                      </a:r>
                      <a:r>
                        <a:rPr lang="en-GB" sz="1800" dirty="0">
                          <a:solidFill>
                            <a:schemeClr val="accent2">
                              <a:lumMod val="50000"/>
                            </a:schemeClr>
                          </a:solidFill>
                          <a:effectLst/>
                        </a:rPr>
                        <a:t>WOMAN FALSELY ACCUSES PROMINENT MILITARY FIGURE OF MURDER</a:t>
                      </a:r>
                      <a:endParaRPr lang="en-GB" sz="1800" dirty="0">
                        <a:solidFill>
                          <a:schemeClr val="accent2">
                            <a:lumMod val="50000"/>
                          </a:schemeClr>
                        </a:solidFill>
                        <a:effectLst/>
                        <a:latin typeface="Calibri"/>
                        <a:ea typeface="Calibri"/>
                        <a:cs typeface="Times New Roman"/>
                      </a:endParaRPr>
                    </a:p>
                  </a:txBody>
                  <a:tcPr marL="68580" marR="68580" marT="0" marB="0">
                    <a:noFill/>
                  </a:tcPr>
                </a:tc>
                <a:tc rowSpan="2">
                  <a:txBody>
                    <a:bodyPr/>
                    <a:lstStyle/>
                    <a:p>
                      <a:pPr>
                        <a:lnSpc>
                          <a:spcPct val="115000"/>
                        </a:lnSpc>
                        <a:spcAft>
                          <a:spcPts val="0"/>
                        </a:spcAft>
                      </a:pPr>
                      <a:r>
                        <a:rPr lang="en-GB" sz="2400" b="1" dirty="0">
                          <a:effectLst/>
                        </a:rPr>
                        <a:t>PERSUASION</a:t>
                      </a:r>
                      <a:endParaRPr lang="en-GB" sz="2400" b="1" dirty="0">
                        <a:effectLst/>
                        <a:latin typeface="Calibri"/>
                        <a:ea typeface="Calibri"/>
                        <a:cs typeface="Times New Roman"/>
                      </a:endParaRPr>
                    </a:p>
                  </a:txBody>
                  <a:tcPr marL="68580" marR="68580" marT="0" marB="0">
                    <a:solidFill>
                      <a:schemeClr val="accent5">
                        <a:lumMod val="40000"/>
                        <a:lumOff val="60000"/>
                      </a:schemeClr>
                    </a:solidFill>
                  </a:tcPr>
                </a:tc>
              </a:tr>
              <a:tr h="646121">
                <a:tc>
                  <a:txBody>
                    <a:bodyPr/>
                    <a:lstStyle/>
                    <a:p>
                      <a:pPr>
                        <a:lnSpc>
                          <a:spcPct val="115000"/>
                        </a:lnSpc>
                        <a:spcAft>
                          <a:spcPts val="0"/>
                        </a:spcAft>
                      </a:pPr>
                      <a:r>
                        <a:rPr lang="en-GB" sz="1800" dirty="0" smtClean="0">
                          <a:solidFill>
                            <a:srgbClr val="C00000"/>
                          </a:solidFill>
                          <a:effectLst/>
                        </a:rPr>
                        <a:t>L   FAMILY’S </a:t>
                      </a:r>
                      <a:r>
                        <a:rPr lang="en-GB" sz="1800" dirty="0">
                          <a:solidFill>
                            <a:srgbClr val="C00000"/>
                          </a:solidFill>
                          <a:effectLst/>
                        </a:rPr>
                        <a:t>REPUTATION SAVED AS COMPROMISED YOUNGEST DAUGHTER MARRIES</a:t>
                      </a:r>
                      <a:endParaRPr lang="en-GB" sz="1800" dirty="0">
                        <a:solidFill>
                          <a:srgbClr val="C00000"/>
                        </a:solidFill>
                        <a:effectLst/>
                        <a:latin typeface="Calibri"/>
                        <a:ea typeface="Calibri"/>
                        <a:cs typeface="Times New Roman"/>
                      </a:endParaRPr>
                    </a:p>
                  </a:txBody>
                  <a:tcPr marL="68580" marR="68580" marT="0" marB="0">
                    <a:noFill/>
                  </a:tcPr>
                </a:tc>
                <a:tc vMerge="1">
                  <a:txBody>
                    <a:bodyPr/>
                    <a:lstStyle/>
                    <a:p>
                      <a:endParaRPr lang="en-GB"/>
                    </a:p>
                  </a:txBody>
                  <a:tcPr/>
                </a:tc>
              </a:tr>
            </a:tbl>
          </a:graphicData>
        </a:graphic>
      </p:graphicFrame>
      <p:sp>
        <p:nvSpPr>
          <p:cNvPr id="5" name="Rectangle 1"/>
          <p:cNvSpPr>
            <a:spLocks noChangeArrowheads="1"/>
          </p:cNvSpPr>
          <p:nvPr/>
        </p:nvSpPr>
        <p:spPr bwMode="auto">
          <a:xfrm>
            <a:off x="1927225" y="16525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71998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NOVELS: THEMES &amp; SITUATIONS</a:t>
            </a:r>
            <a:endParaRPr lang="en-GB" dirty="0"/>
          </a:p>
        </p:txBody>
      </p:sp>
      <p:sp>
        <p:nvSpPr>
          <p:cNvPr id="3" name="Content Placeholder 2"/>
          <p:cNvSpPr>
            <a:spLocks noGrp="1"/>
          </p:cNvSpPr>
          <p:nvPr>
            <p:ph idx="1"/>
          </p:nvPr>
        </p:nvSpPr>
        <p:spPr>
          <a:xfrm>
            <a:off x="457200" y="1268760"/>
            <a:ext cx="8229600" cy="5472608"/>
          </a:xfrm>
        </p:spPr>
        <p:txBody>
          <a:bodyPr>
            <a:normAutofit/>
          </a:bodyPr>
          <a:lstStyle/>
          <a:p>
            <a:pPr marL="0" indent="0">
              <a:buNone/>
            </a:pPr>
            <a:r>
              <a:rPr lang="en-GB" dirty="0" smtClean="0"/>
              <a:t>E.g. </a:t>
            </a:r>
            <a:r>
              <a:rPr lang="en-GB" b="1" dirty="0" smtClean="0"/>
              <a:t>Northanger Abbey</a:t>
            </a:r>
          </a:p>
          <a:p>
            <a:r>
              <a:rPr lang="en-GB" dirty="0" smtClean="0"/>
              <a:t>Imagination v reality</a:t>
            </a:r>
          </a:p>
          <a:p>
            <a:r>
              <a:rPr lang="en-GB" dirty="0" smtClean="0"/>
              <a:t>Updating -  the way video games / films / pop music etc. influences our imagined reality  </a:t>
            </a:r>
          </a:p>
          <a:p>
            <a:r>
              <a:rPr lang="en-GB" dirty="0" smtClean="0"/>
              <a:t>A naïve teenager in a sophisticated or ‘cool’ environment (paralleling Catherine in Bath)</a:t>
            </a:r>
          </a:p>
          <a:p>
            <a:r>
              <a:rPr lang="en-GB" dirty="0" smtClean="0"/>
              <a:t>Guest in a mysterious household</a:t>
            </a:r>
          </a:p>
          <a:p>
            <a:r>
              <a:rPr lang="en-GB" dirty="0" smtClean="0"/>
              <a:t>Class differences and love</a:t>
            </a:r>
          </a:p>
          <a:p>
            <a:r>
              <a:rPr lang="en-GB" dirty="0" smtClean="0"/>
              <a:t>Dominant fathers/parents</a:t>
            </a:r>
          </a:p>
          <a:p>
            <a:endParaRPr lang="en-GB" dirty="0"/>
          </a:p>
        </p:txBody>
      </p:sp>
    </p:spTree>
    <p:extLst>
      <p:ext uri="{BB962C8B-B14F-4D97-AF65-F5344CB8AC3E}">
        <p14:creationId xmlns:p14="http://schemas.microsoft.com/office/powerpoint/2010/main" val="3622463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2"/>
            <a:ext cx="9144000" cy="1143000"/>
          </a:xfrm>
          <a:solidFill>
            <a:schemeClr val="tx1"/>
          </a:solidFill>
        </p:spPr>
        <p:txBody>
          <a:bodyPr/>
          <a:lstStyle/>
          <a:p>
            <a:r>
              <a:rPr lang="en-GB" dirty="0" smtClean="0">
                <a:solidFill>
                  <a:srgbClr val="FF0000"/>
                </a:solidFill>
              </a:rPr>
              <a:t>TYPES</a:t>
            </a:r>
            <a:endParaRPr lang="en-GB" dirty="0">
              <a:solidFill>
                <a:srgbClr val="FF0000"/>
              </a:solidFill>
            </a:endParaRPr>
          </a:p>
        </p:txBody>
      </p:sp>
      <p:sp>
        <p:nvSpPr>
          <p:cNvPr id="3" name="Content Placeholder 2"/>
          <p:cNvSpPr>
            <a:spLocks noGrp="1"/>
          </p:cNvSpPr>
          <p:nvPr>
            <p:ph idx="1"/>
          </p:nvPr>
        </p:nvSpPr>
        <p:spPr>
          <a:xfrm>
            <a:off x="0" y="1124744"/>
            <a:ext cx="2267744" cy="5733256"/>
          </a:xfrm>
        </p:spPr>
        <p:txBody>
          <a:bodyPr/>
          <a:lstStyle/>
          <a:p>
            <a:pPr marL="0" indent="0">
              <a:buNone/>
            </a:pPr>
            <a:r>
              <a:rPr lang="en-GB" dirty="0" smtClean="0"/>
              <a:t> * FATHERS </a:t>
            </a:r>
          </a:p>
          <a:p>
            <a:pPr marL="0" indent="0">
              <a:buNone/>
            </a:pPr>
            <a:r>
              <a:rPr lang="en-GB" dirty="0" smtClean="0"/>
              <a:t> * SUITORS</a:t>
            </a:r>
          </a:p>
          <a:p>
            <a:pPr marL="0" indent="0">
              <a:buNone/>
            </a:pPr>
            <a:endParaRPr lang="en-GB" dirty="0"/>
          </a:p>
          <a:p>
            <a:pPr marL="0" indent="0">
              <a:buNone/>
            </a:pPr>
            <a:r>
              <a:rPr lang="en-GB" dirty="0" smtClean="0"/>
              <a:t>*  MOTHERS</a:t>
            </a:r>
          </a:p>
          <a:p>
            <a:pPr>
              <a:buFont typeface="Arial" charset="0"/>
              <a:buChar char="•"/>
            </a:pPr>
            <a:r>
              <a:rPr lang="en-GB" dirty="0" smtClean="0"/>
              <a:t>YOUNG ELIGIBLEWOMEN</a:t>
            </a:r>
          </a:p>
          <a:p>
            <a:pPr>
              <a:buFont typeface="Arial" charset="0"/>
              <a:buChar char="•"/>
            </a:pPr>
            <a:endParaRPr lang="en-GB" dirty="0"/>
          </a:p>
          <a:p>
            <a:pPr marL="0" indent="0">
              <a:buNone/>
            </a:pPr>
            <a:r>
              <a:rPr lang="en-GB" dirty="0" smtClean="0"/>
              <a:t>* OTHERS     </a:t>
            </a:r>
          </a:p>
        </p:txBody>
      </p:sp>
      <p:sp>
        <p:nvSpPr>
          <p:cNvPr id="4" name="TextBox 3"/>
          <p:cNvSpPr txBox="1"/>
          <p:nvPr/>
        </p:nvSpPr>
        <p:spPr>
          <a:xfrm>
            <a:off x="2267744" y="1223390"/>
            <a:ext cx="2448272" cy="584775"/>
          </a:xfrm>
          <a:prstGeom prst="rect">
            <a:avLst/>
          </a:prstGeom>
          <a:noFill/>
        </p:spPr>
        <p:txBody>
          <a:bodyPr wrap="square" rtlCol="0">
            <a:spAutoFit/>
          </a:bodyPr>
          <a:lstStyle/>
          <a:p>
            <a:r>
              <a:rPr lang="en-GB" sz="3200" b="1" dirty="0" smtClean="0">
                <a:solidFill>
                  <a:schemeClr val="accent3">
                    <a:lumMod val="50000"/>
                  </a:schemeClr>
                </a:solidFill>
              </a:rPr>
              <a:t>Weak father</a:t>
            </a:r>
            <a:endParaRPr lang="en-GB" sz="3200" b="1" dirty="0">
              <a:solidFill>
                <a:schemeClr val="accent3">
                  <a:lumMod val="50000"/>
                </a:schemeClr>
              </a:solidFill>
            </a:endParaRPr>
          </a:p>
        </p:txBody>
      </p:sp>
      <p:sp>
        <p:nvSpPr>
          <p:cNvPr id="5" name="TextBox 4"/>
          <p:cNvSpPr txBox="1"/>
          <p:nvPr/>
        </p:nvSpPr>
        <p:spPr>
          <a:xfrm>
            <a:off x="5004048" y="1233587"/>
            <a:ext cx="3600400" cy="584775"/>
          </a:xfrm>
          <a:prstGeom prst="rect">
            <a:avLst/>
          </a:prstGeom>
          <a:noFill/>
        </p:spPr>
        <p:txBody>
          <a:bodyPr wrap="square" rtlCol="0">
            <a:spAutoFit/>
          </a:bodyPr>
          <a:lstStyle/>
          <a:p>
            <a:r>
              <a:rPr lang="en-GB" sz="3200" b="1" dirty="0" smtClean="0"/>
              <a:t>Dominating father</a:t>
            </a:r>
            <a:endParaRPr lang="en-GB" sz="3200" b="1" dirty="0"/>
          </a:p>
        </p:txBody>
      </p:sp>
      <p:sp>
        <p:nvSpPr>
          <p:cNvPr id="6" name="TextBox 5"/>
          <p:cNvSpPr txBox="1"/>
          <p:nvPr/>
        </p:nvSpPr>
        <p:spPr>
          <a:xfrm>
            <a:off x="2267744" y="1907199"/>
            <a:ext cx="2160240" cy="584775"/>
          </a:xfrm>
          <a:prstGeom prst="rect">
            <a:avLst/>
          </a:prstGeom>
          <a:noFill/>
        </p:spPr>
        <p:txBody>
          <a:bodyPr wrap="square" rtlCol="0">
            <a:spAutoFit/>
          </a:bodyPr>
          <a:lstStyle/>
          <a:p>
            <a:r>
              <a:rPr lang="en-GB" sz="3200" b="1" dirty="0" smtClean="0">
                <a:solidFill>
                  <a:srgbClr val="7030A0"/>
                </a:solidFill>
              </a:rPr>
              <a:t>seducer</a:t>
            </a:r>
            <a:endParaRPr lang="en-GB" sz="3200" b="1" dirty="0">
              <a:solidFill>
                <a:srgbClr val="7030A0"/>
              </a:solidFill>
            </a:endParaRPr>
          </a:p>
        </p:txBody>
      </p:sp>
      <p:sp>
        <p:nvSpPr>
          <p:cNvPr id="7" name="TextBox 6"/>
          <p:cNvSpPr txBox="1"/>
          <p:nvPr/>
        </p:nvSpPr>
        <p:spPr>
          <a:xfrm>
            <a:off x="4003099" y="1878390"/>
            <a:ext cx="5148572" cy="584775"/>
          </a:xfrm>
          <a:prstGeom prst="rect">
            <a:avLst/>
          </a:prstGeom>
          <a:noFill/>
        </p:spPr>
        <p:txBody>
          <a:bodyPr wrap="square" rtlCol="0">
            <a:spAutoFit/>
          </a:bodyPr>
          <a:lstStyle/>
          <a:p>
            <a:r>
              <a:rPr lang="en-GB" sz="3200" dirty="0" smtClean="0">
                <a:solidFill>
                  <a:schemeClr val="accent6">
                    <a:lumMod val="50000"/>
                  </a:schemeClr>
                </a:solidFill>
              </a:rPr>
              <a:t>Strong &amp; stable gentleman</a:t>
            </a:r>
            <a:endParaRPr lang="en-GB" sz="3200" dirty="0">
              <a:solidFill>
                <a:schemeClr val="accent6">
                  <a:lumMod val="50000"/>
                </a:schemeClr>
              </a:solidFill>
            </a:endParaRPr>
          </a:p>
        </p:txBody>
      </p:sp>
      <p:sp>
        <p:nvSpPr>
          <p:cNvPr id="8" name="TextBox 7"/>
          <p:cNvSpPr txBox="1"/>
          <p:nvPr/>
        </p:nvSpPr>
        <p:spPr>
          <a:xfrm>
            <a:off x="1115616" y="2491973"/>
            <a:ext cx="3600400" cy="584775"/>
          </a:xfrm>
          <a:prstGeom prst="rect">
            <a:avLst/>
          </a:prstGeom>
          <a:noFill/>
        </p:spPr>
        <p:txBody>
          <a:bodyPr wrap="square" rtlCol="0">
            <a:spAutoFit/>
          </a:bodyPr>
          <a:lstStyle/>
          <a:p>
            <a:r>
              <a:rPr lang="en-GB" sz="3200" b="1" dirty="0">
                <a:solidFill>
                  <a:srgbClr val="FF0000"/>
                </a:solidFill>
              </a:rPr>
              <a:t>e</a:t>
            </a:r>
            <a:r>
              <a:rPr lang="en-GB" sz="3200" b="1" dirty="0" smtClean="0">
                <a:solidFill>
                  <a:srgbClr val="FF0000"/>
                </a:solidFill>
              </a:rPr>
              <a:t>arnest young man</a:t>
            </a:r>
            <a:endParaRPr lang="en-GB" sz="3200" b="1" dirty="0">
              <a:solidFill>
                <a:srgbClr val="FF0000"/>
              </a:solidFill>
            </a:endParaRPr>
          </a:p>
        </p:txBody>
      </p:sp>
      <p:sp>
        <p:nvSpPr>
          <p:cNvPr id="9" name="TextBox 8"/>
          <p:cNvSpPr txBox="1"/>
          <p:nvPr/>
        </p:nvSpPr>
        <p:spPr>
          <a:xfrm>
            <a:off x="2195736" y="3076748"/>
            <a:ext cx="2592288" cy="584775"/>
          </a:xfrm>
          <a:prstGeom prst="rect">
            <a:avLst/>
          </a:prstGeom>
          <a:noFill/>
        </p:spPr>
        <p:txBody>
          <a:bodyPr wrap="square" rtlCol="0">
            <a:spAutoFit/>
          </a:bodyPr>
          <a:lstStyle/>
          <a:p>
            <a:r>
              <a:rPr lang="en-GB" sz="3200" b="1" dirty="0" smtClean="0">
                <a:solidFill>
                  <a:srgbClr val="0070C0"/>
                </a:solidFill>
              </a:rPr>
              <a:t>Weak mother</a:t>
            </a:r>
            <a:endParaRPr lang="en-GB" sz="3200" b="1" dirty="0">
              <a:solidFill>
                <a:srgbClr val="0070C0"/>
              </a:solidFill>
            </a:endParaRPr>
          </a:p>
        </p:txBody>
      </p:sp>
      <p:sp>
        <p:nvSpPr>
          <p:cNvPr id="10" name="TextBox 9"/>
          <p:cNvSpPr txBox="1"/>
          <p:nvPr/>
        </p:nvSpPr>
        <p:spPr>
          <a:xfrm>
            <a:off x="5148064" y="3079599"/>
            <a:ext cx="4032448" cy="584775"/>
          </a:xfrm>
          <a:prstGeom prst="rect">
            <a:avLst/>
          </a:prstGeom>
          <a:noFill/>
        </p:spPr>
        <p:txBody>
          <a:bodyPr wrap="square" rtlCol="0">
            <a:spAutoFit/>
          </a:bodyPr>
          <a:lstStyle/>
          <a:p>
            <a:r>
              <a:rPr lang="en-GB" sz="3200" b="1" dirty="0" smtClean="0">
                <a:solidFill>
                  <a:srgbClr val="FF0000"/>
                </a:solidFill>
              </a:rPr>
              <a:t>wise mother figure</a:t>
            </a:r>
            <a:endParaRPr lang="en-GB" sz="3200" b="1" dirty="0">
              <a:solidFill>
                <a:srgbClr val="FF0000"/>
              </a:solidFill>
            </a:endParaRPr>
          </a:p>
        </p:txBody>
      </p:sp>
      <p:sp>
        <p:nvSpPr>
          <p:cNvPr id="11" name="TextBox 10"/>
          <p:cNvSpPr txBox="1"/>
          <p:nvPr/>
        </p:nvSpPr>
        <p:spPr>
          <a:xfrm>
            <a:off x="4716016" y="2461321"/>
            <a:ext cx="4464496" cy="584775"/>
          </a:xfrm>
          <a:prstGeom prst="rect">
            <a:avLst/>
          </a:prstGeom>
          <a:noFill/>
        </p:spPr>
        <p:txBody>
          <a:bodyPr wrap="square" rtlCol="0">
            <a:spAutoFit/>
          </a:bodyPr>
          <a:lstStyle/>
          <a:p>
            <a:r>
              <a:rPr lang="en-GB" sz="3200" b="1" dirty="0"/>
              <a:t>d</a:t>
            </a:r>
            <a:r>
              <a:rPr lang="en-GB" sz="3200" b="1" dirty="0" smtClean="0"/>
              <a:t>eluded pompous man</a:t>
            </a:r>
            <a:endParaRPr lang="en-GB" sz="3200" b="1" dirty="0"/>
          </a:p>
        </p:txBody>
      </p:sp>
      <p:sp>
        <p:nvSpPr>
          <p:cNvPr id="12" name="TextBox 11"/>
          <p:cNvSpPr txBox="1"/>
          <p:nvPr/>
        </p:nvSpPr>
        <p:spPr>
          <a:xfrm>
            <a:off x="2104964" y="3807304"/>
            <a:ext cx="3312368" cy="584775"/>
          </a:xfrm>
          <a:prstGeom prst="rect">
            <a:avLst/>
          </a:prstGeom>
          <a:noFill/>
        </p:spPr>
        <p:txBody>
          <a:bodyPr wrap="square" rtlCol="0">
            <a:spAutoFit/>
          </a:bodyPr>
          <a:lstStyle/>
          <a:p>
            <a:r>
              <a:rPr lang="en-GB" sz="3200" b="1" dirty="0" smtClean="0">
                <a:solidFill>
                  <a:srgbClr val="7030A0"/>
                </a:solidFill>
              </a:rPr>
              <a:t>Sly, flirtatious</a:t>
            </a:r>
            <a:endParaRPr lang="en-GB" sz="3200" b="1" dirty="0">
              <a:solidFill>
                <a:srgbClr val="7030A0"/>
              </a:solidFill>
            </a:endParaRPr>
          </a:p>
        </p:txBody>
      </p:sp>
      <p:sp>
        <p:nvSpPr>
          <p:cNvPr id="13" name="TextBox 12"/>
          <p:cNvSpPr txBox="1"/>
          <p:nvPr/>
        </p:nvSpPr>
        <p:spPr>
          <a:xfrm>
            <a:off x="4866940" y="3676974"/>
            <a:ext cx="4097547" cy="1077218"/>
          </a:xfrm>
          <a:prstGeom prst="rect">
            <a:avLst/>
          </a:prstGeom>
          <a:noFill/>
        </p:spPr>
        <p:txBody>
          <a:bodyPr wrap="square" rtlCol="0">
            <a:spAutoFit/>
          </a:bodyPr>
          <a:lstStyle/>
          <a:p>
            <a:r>
              <a:rPr lang="en-GB" sz="3200" b="1" dirty="0" smtClean="0"/>
              <a:t>Misled by romantic               </a:t>
            </a:r>
          </a:p>
          <a:p>
            <a:r>
              <a:rPr lang="en-GB" sz="3200" b="1" dirty="0" smtClean="0"/>
              <a:t>                         ideas</a:t>
            </a:r>
            <a:endParaRPr lang="en-GB" sz="3200" b="1" dirty="0"/>
          </a:p>
        </p:txBody>
      </p:sp>
      <p:sp>
        <p:nvSpPr>
          <p:cNvPr id="14" name="TextBox 13"/>
          <p:cNvSpPr txBox="1"/>
          <p:nvPr/>
        </p:nvSpPr>
        <p:spPr>
          <a:xfrm>
            <a:off x="2094887" y="4392079"/>
            <a:ext cx="4820826" cy="584775"/>
          </a:xfrm>
          <a:prstGeom prst="rect">
            <a:avLst/>
          </a:prstGeom>
          <a:noFill/>
        </p:spPr>
        <p:txBody>
          <a:bodyPr wrap="square" rtlCol="0">
            <a:spAutoFit/>
          </a:bodyPr>
          <a:lstStyle/>
          <a:p>
            <a:r>
              <a:rPr lang="en-GB" sz="3200" b="1" dirty="0" smtClean="0">
                <a:solidFill>
                  <a:schemeClr val="accent5">
                    <a:lumMod val="75000"/>
                  </a:schemeClr>
                </a:solidFill>
              </a:rPr>
              <a:t>Witty, attractive,</a:t>
            </a:r>
            <a:r>
              <a:rPr lang="en-GB" b="1" dirty="0" smtClean="0">
                <a:solidFill>
                  <a:schemeClr val="accent5">
                    <a:lumMod val="75000"/>
                  </a:schemeClr>
                </a:solidFill>
              </a:rPr>
              <a:t> </a:t>
            </a:r>
            <a:r>
              <a:rPr lang="en-GB" sz="3200" b="1" dirty="0" smtClean="0">
                <a:solidFill>
                  <a:schemeClr val="accent5">
                    <a:lumMod val="75000"/>
                  </a:schemeClr>
                </a:solidFill>
              </a:rPr>
              <a:t>intelligent</a:t>
            </a:r>
            <a:endParaRPr lang="en-GB" sz="3200" b="1" dirty="0">
              <a:solidFill>
                <a:schemeClr val="accent5">
                  <a:lumMod val="75000"/>
                </a:schemeClr>
              </a:solidFill>
            </a:endParaRPr>
          </a:p>
        </p:txBody>
      </p:sp>
      <p:sp>
        <p:nvSpPr>
          <p:cNvPr id="15" name="TextBox 14"/>
          <p:cNvSpPr txBox="1"/>
          <p:nvPr/>
        </p:nvSpPr>
        <p:spPr>
          <a:xfrm>
            <a:off x="1907704" y="4972755"/>
            <a:ext cx="7218548" cy="584775"/>
          </a:xfrm>
          <a:prstGeom prst="rect">
            <a:avLst/>
          </a:prstGeom>
          <a:noFill/>
        </p:spPr>
        <p:txBody>
          <a:bodyPr wrap="square" rtlCol="0">
            <a:spAutoFit/>
          </a:bodyPr>
          <a:lstStyle/>
          <a:p>
            <a:r>
              <a:rPr lang="en-GB" sz="3200" b="1" dirty="0" smtClean="0">
                <a:solidFill>
                  <a:srgbClr val="FF0000"/>
                </a:solidFill>
              </a:rPr>
              <a:t>Neglected and undervalued</a:t>
            </a:r>
            <a:endParaRPr lang="en-GB" sz="3200" b="1" dirty="0">
              <a:solidFill>
                <a:srgbClr val="FF0000"/>
              </a:solidFill>
            </a:endParaRPr>
          </a:p>
        </p:txBody>
      </p:sp>
      <p:sp>
        <p:nvSpPr>
          <p:cNvPr id="16" name="TextBox 15"/>
          <p:cNvSpPr txBox="1"/>
          <p:nvPr/>
        </p:nvSpPr>
        <p:spPr>
          <a:xfrm>
            <a:off x="2483768" y="5557530"/>
            <a:ext cx="6408712" cy="584775"/>
          </a:xfrm>
          <a:prstGeom prst="rect">
            <a:avLst/>
          </a:prstGeom>
          <a:noFill/>
        </p:spPr>
        <p:txBody>
          <a:bodyPr wrap="square" rtlCol="0">
            <a:spAutoFit/>
          </a:bodyPr>
          <a:lstStyle/>
          <a:p>
            <a:r>
              <a:rPr lang="en-GB" sz="3200" b="1" dirty="0" smtClean="0">
                <a:solidFill>
                  <a:srgbClr val="002060"/>
                </a:solidFill>
              </a:rPr>
              <a:t>Hypocritical, self-aggrandising</a:t>
            </a:r>
            <a:endParaRPr lang="en-GB" sz="3200" b="1" dirty="0">
              <a:solidFill>
                <a:srgbClr val="002060"/>
              </a:solidFill>
            </a:endParaRPr>
          </a:p>
        </p:txBody>
      </p:sp>
      <p:sp>
        <p:nvSpPr>
          <p:cNvPr id="17" name="TextBox 16"/>
          <p:cNvSpPr txBox="1"/>
          <p:nvPr/>
        </p:nvSpPr>
        <p:spPr>
          <a:xfrm>
            <a:off x="2390591" y="6150542"/>
            <a:ext cx="5832648" cy="584775"/>
          </a:xfrm>
          <a:prstGeom prst="rect">
            <a:avLst/>
          </a:prstGeom>
          <a:noFill/>
        </p:spPr>
        <p:txBody>
          <a:bodyPr wrap="square" rtlCol="0">
            <a:spAutoFit/>
          </a:bodyPr>
          <a:lstStyle/>
          <a:p>
            <a:r>
              <a:rPr lang="en-GB" sz="3200" b="1" dirty="0" smtClean="0">
                <a:solidFill>
                  <a:srgbClr val="FFC000"/>
                </a:solidFill>
              </a:rPr>
              <a:t>Socially marginalised</a:t>
            </a:r>
            <a:endParaRPr lang="en-GB" sz="3200" b="1" dirty="0">
              <a:solidFill>
                <a:srgbClr val="FFC000"/>
              </a:solidFill>
            </a:endParaRPr>
          </a:p>
        </p:txBody>
      </p:sp>
    </p:spTree>
    <p:extLst>
      <p:ext uri="{BB962C8B-B14F-4D97-AF65-F5344CB8AC3E}">
        <p14:creationId xmlns:p14="http://schemas.microsoft.com/office/powerpoint/2010/main" val="313456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a:solidFill>
            <a:schemeClr val="accent1">
              <a:lumMod val="20000"/>
              <a:lumOff val="80000"/>
            </a:schemeClr>
          </a:solidFill>
        </p:spPr>
        <p:txBody>
          <a:bodyPr/>
          <a:lstStyle/>
          <a:p>
            <a:r>
              <a:rPr lang="en-GB" dirty="0" smtClean="0"/>
              <a:t>THE BENNET FAMILY</a:t>
            </a:r>
            <a:endParaRPr lang="en-GB" dirty="0"/>
          </a:p>
        </p:txBody>
      </p:sp>
      <p:sp>
        <p:nvSpPr>
          <p:cNvPr id="3" name="Content Placeholder 2"/>
          <p:cNvSpPr>
            <a:spLocks noGrp="1"/>
          </p:cNvSpPr>
          <p:nvPr>
            <p:ph idx="1"/>
          </p:nvPr>
        </p:nvSpPr>
        <p:spPr>
          <a:xfrm>
            <a:off x="395536" y="1052736"/>
            <a:ext cx="8229600" cy="5544616"/>
          </a:xfrm>
          <a:solidFill>
            <a:schemeClr val="accent1">
              <a:lumMod val="20000"/>
              <a:lumOff val="80000"/>
            </a:schemeClr>
          </a:solidFill>
        </p:spPr>
        <p:txBody>
          <a:bodyPr>
            <a:normAutofit fontScale="92500"/>
          </a:bodyPr>
          <a:lstStyle/>
          <a:p>
            <a:r>
              <a:rPr lang="en-GB" dirty="0" smtClean="0"/>
              <a:t>What would they be like, how would they behave, what would be their interests in 2017</a:t>
            </a:r>
            <a:r>
              <a:rPr lang="en-GB" dirty="0" smtClean="0"/>
              <a:t>?</a:t>
            </a:r>
            <a:endParaRPr lang="en-GB" dirty="0"/>
          </a:p>
          <a:p>
            <a:r>
              <a:rPr lang="en-GB" dirty="0" smtClean="0"/>
              <a:t>Mr Bennet – ironic, clever, ineffective</a:t>
            </a:r>
          </a:p>
          <a:p>
            <a:r>
              <a:rPr lang="en-GB" dirty="0" smtClean="0"/>
              <a:t>Mrs Bennet – snobbish, materialistic, insensitive</a:t>
            </a:r>
          </a:p>
          <a:p>
            <a:r>
              <a:rPr lang="en-GB" dirty="0" smtClean="0"/>
              <a:t>Elizabeth – the witty intelligent one</a:t>
            </a:r>
          </a:p>
          <a:p>
            <a:r>
              <a:rPr lang="en-GB" dirty="0" smtClean="0"/>
              <a:t>Jane – the gentle one</a:t>
            </a:r>
          </a:p>
          <a:p>
            <a:r>
              <a:rPr lang="en-GB" dirty="0" smtClean="0"/>
              <a:t>Mary – the studious one</a:t>
            </a:r>
          </a:p>
          <a:p>
            <a:r>
              <a:rPr lang="en-GB" dirty="0" smtClean="0"/>
              <a:t>Kitty – the easily influenced one</a:t>
            </a:r>
          </a:p>
          <a:p>
            <a:r>
              <a:rPr lang="en-GB" dirty="0" smtClean="0"/>
              <a:t>Lydia – the wild </a:t>
            </a:r>
            <a:r>
              <a:rPr lang="en-GB" dirty="0" smtClean="0"/>
              <a:t>one</a:t>
            </a:r>
          </a:p>
          <a:p>
            <a:r>
              <a:rPr lang="en-GB" dirty="0" smtClean="0"/>
              <a:t>Or Mr Collins / Charlotte / Bingley?</a:t>
            </a:r>
            <a:endParaRPr lang="en-GB" dirty="0"/>
          </a:p>
        </p:txBody>
      </p:sp>
    </p:spTree>
    <p:extLst>
      <p:ext uri="{BB962C8B-B14F-4D97-AF65-F5344CB8AC3E}">
        <p14:creationId xmlns:p14="http://schemas.microsoft.com/office/powerpoint/2010/main" val="603984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3161</TotalTime>
  <Words>1946</Words>
  <Application>Microsoft Office PowerPoint</Application>
  <PresentationFormat>On-screen Show (4:3)</PresentationFormat>
  <Paragraphs>270</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LOVE &amp; FREINDSHIP</vt:lpstr>
      <vt:lpstr>Saveas Writers’ International Writing Competition 2017 </vt:lpstr>
      <vt:lpstr>EMMA</vt:lpstr>
      <vt:lpstr>DISCUSSION POINTS</vt:lpstr>
      <vt:lpstr>‘AUTOMATIC WRITING’</vt:lpstr>
      <vt:lpstr>PowerPoint Presentation</vt:lpstr>
      <vt:lpstr>NOVELS: THEMES &amp; SITUATIONS</vt:lpstr>
      <vt:lpstr>TYPES</vt:lpstr>
      <vt:lpstr>THE BENNET FAMILY</vt:lpstr>
      <vt:lpstr>HOW DO YOU FEEL? WHAT ARE YOU THINKING? WHAT MORAL/PRACTICAL DECISIONS DO YOU HAVE TO MAKE? HOW MIGHT DIFFERENT  PERSONALITIES REACT?</vt:lpstr>
      <vt:lpstr>P.O.V. MINOR CHARACTER</vt:lpstr>
      <vt:lpstr>WRITING</vt:lpstr>
      <vt:lpstr>PERSUASION by Jeff James</vt:lpstr>
      <vt:lpstr> from: Letter to Lord Byron – W H Auden </vt:lpstr>
      <vt:lpstr>PowerPoint Presentation</vt:lpstr>
      <vt:lpstr> </vt:lpstr>
      <vt:lpstr>ONE YEAR LATER? SEVEN YEARS?</vt:lpstr>
      <vt:lpstr>Quotations from Jane’s letters</vt:lpstr>
      <vt:lpstr>PowerPoint Presentation</vt:lpstr>
      <vt:lpstr>PowerPoint Presentation</vt:lpstr>
      <vt:lpstr>INCIDENTS IN THE LIFE</vt:lpstr>
      <vt:lpstr>?</vt:lpstr>
      <vt:lpstr>THE BIGGS-WITHERS AFFAIR</vt:lpstr>
      <vt:lpstr>PowerPoint Presentation</vt:lpstr>
      <vt:lpstr>Walter Scott on Jane Austen // Jane Austen on Jane Austen</vt:lpstr>
      <vt:lpstr>PowerPoint Presentation</vt:lpstr>
      <vt:lpstr>BURDON’S BOOKSHOP, WINCHESTER</vt:lpstr>
      <vt:lpstr>DIARY ENTRIES / LETTERS  / FB / TEXTS</vt:lpstr>
      <vt:lpstr>PowerPoint Presentation</vt:lpstr>
      <vt:lpstr>JANE AUSTEN as wartime reading</vt:lpstr>
      <vt:lpstr>AUSTENTATIOUS Radio 4</vt:lpstr>
      <vt:lpstr>WAYS OF TELLING &amp; UPDATES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&amp; FREINDSHIP</dc:title>
  <dc:creator>derek's</dc:creator>
  <cp:lastModifiedBy>derek's</cp:lastModifiedBy>
  <cp:revision>77</cp:revision>
  <dcterms:created xsi:type="dcterms:W3CDTF">2017-05-29T14:11:51Z</dcterms:created>
  <dcterms:modified xsi:type="dcterms:W3CDTF">2017-06-30T16:15:17Z</dcterms:modified>
</cp:coreProperties>
</file>